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4" r:id="rId5"/>
    <p:sldId id="293" r:id="rId6"/>
    <p:sldId id="278" r:id="rId7"/>
    <p:sldId id="294" r:id="rId8"/>
    <p:sldId id="295" r:id="rId9"/>
    <p:sldId id="296" r:id="rId10"/>
    <p:sldId id="261" r:id="rId11"/>
    <p:sldId id="273" r:id="rId12"/>
    <p:sldId id="279" r:id="rId13"/>
    <p:sldId id="297" r:id="rId14"/>
    <p:sldId id="265" r:id="rId15"/>
    <p:sldId id="298" r:id="rId16"/>
    <p:sldId id="299" r:id="rId17"/>
    <p:sldId id="282" r:id="rId18"/>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08" d="100"/>
          <a:sy n="108" d="100"/>
        </p:scale>
        <p:origin x="594" y="9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90" d="100"/>
          <a:sy n="90" d="100"/>
        </p:scale>
        <p:origin x="3024"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3600ACF4-F671-499E-B3EE-5998AB10BB58}" type="datetime1">
              <a:rPr lang="es-ES" smtClean="0"/>
              <a:t>01/12/2025</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DC0790B-61F2-4298-9492-23FD7E045381}" type="datetime1">
              <a:rPr lang="es-ES" smtClean="0"/>
              <a:t>01/12/2025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5247812-3409-784D-BAE7-ABE53735D59F}" type="slidenum">
              <a:rPr lang="es-ES" smtClean="0"/>
              <a:t>‹Nº›</a:t>
            </a:fld>
            <a:endParaRPr lang="es-E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a:t>
            </a:fld>
            <a:endParaRPr lang="es-E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11</a:t>
            </a:fld>
            <a:endParaRPr lang="es-ES"/>
          </a:p>
        </p:txBody>
      </p:sp>
    </p:spTree>
    <p:extLst>
      <p:ext uri="{BB962C8B-B14F-4D97-AF65-F5344CB8AC3E}">
        <p14:creationId xmlns:p14="http://schemas.microsoft.com/office/powerpoint/2010/main" val="101561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E340-E4D5-A8A2-828F-818D2D4E1F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80AE76-71B5-ADE3-DE0D-D0545E3ACCD6}"/>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7AC692F9-CD54-34F5-3B84-2C80A56A189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476C0C3-B14C-EBAD-CABE-16BD7AAC360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12</a:t>
            </a:fld>
            <a:endParaRPr lang="es-ES"/>
          </a:p>
        </p:txBody>
      </p:sp>
    </p:spTree>
    <p:extLst>
      <p:ext uri="{BB962C8B-B14F-4D97-AF65-F5344CB8AC3E}">
        <p14:creationId xmlns:p14="http://schemas.microsoft.com/office/powerpoint/2010/main" val="423335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B0BB-3232-2DEA-2718-01E72C86B9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72744-37B5-B03B-FFD4-D07DB6C10DBE}"/>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D6242145-DC72-78CF-B642-98A1537589B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EA7917A6-9F70-A35C-8492-2D4D367409A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13</a:t>
            </a:fld>
            <a:endParaRPr lang="es-ES"/>
          </a:p>
        </p:txBody>
      </p:sp>
    </p:spTree>
    <p:extLst>
      <p:ext uri="{BB962C8B-B14F-4D97-AF65-F5344CB8AC3E}">
        <p14:creationId xmlns:p14="http://schemas.microsoft.com/office/powerpoint/2010/main" val="138779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14</a:t>
            </a:fld>
            <a:endParaRPr lang="es-ES"/>
          </a:p>
        </p:txBody>
      </p:sp>
    </p:spTree>
    <p:extLst>
      <p:ext uri="{BB962C8B-B14F-4D97-AF65-F5344CB8AC3E}">
        <p14:creationId xmlns:p14="http://schemas.microsoft.com/office/powerpoint/2010/main" val="42205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761A-4664-ED10-CC3D-79A9A49F3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A7F06-FD4D-9FF8-F86A-34CBB8071A00}"/>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36B3EC11-CD29-061B-7865-AC7C22A58CDC}"/>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FBA4AF70-E996-9E2D-937D-5C0AF0EB0D27}"/>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2</a:t>
            </a:fld>
            <a:endParaRPr lang="es-ES"/>
          </a:p>
        </p:txBody>
      </p:sp>
    </p:spTree>
    <p:extLst>
      <p:ext uri="{BB962C8B-B14F-4D97-AF65-F5344CB8AC3E}">
        <p14:creationId xmlns:p14="http://schemas.microsoft.com/office/powerpoint/2010/main" val="140545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3</a:t>
            </a:fld>
            <a:endParaRPr lang="es-E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5E9-AF98-A8D6-5E05-734E5A6AEA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7445AF-CB1A-992F-00BD-99B890084461}"/>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47E20EDE-922E-3861-0072-9CFFF299F014}"/>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73C4E82-4D05-B685-57A2-69CC28F8FFE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4</a:t>
            </a:fld>
            <a:endParaRPr lang="es-ES"/>
          </a:p>
        </p:txBody>
      </p:sp>
    </p:spTree>
    <p:extLst>
      <p:ext uri="{BB962C8B-B14F-4D97-AF65-F5344CB8AC3E}">
        <p14:creationId xmlns:p14="http://schemas.microsoft.com/office/powerpoint/2010/main" val="313642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5FC5-56D8-290D-2AB3-79B8AA720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7E232-1A33-7C9D-E743-2A9B9DA1FEBD}"/>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948A489E-4346-D193-CD82-84820FA26AA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CD98BB1-971B-0AE1-24B4-145B3CA278F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5</a:t>
            </a:fld>
            <a:endParaRPr lang="es-ES"/>
          </a:p>
        </p:txBody>
      </p:sp>
    </p:spTree>
    <p:extLst>
      <p:ext uri="{BB962C8B-B14F-4D97-AF65-F5344CB8AC3E}">
        <p14:creationId xmlns:p14="http://schemas.microsoft.com/office/powerpoint/2010/main" val="21939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2BB8-18D2-B976-0AC8-829A734FBB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8FD530-4AF4-2418-A183-9F6E7533296C}"/>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C3D92B40-D4CC-9451-CF90-BABDAA5C4376}"/>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6455A57-4E5D-6473-7C9D-EBCCD6D7C2A0}"/>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6</a:t>
            </a:fld>
            <a:endParaRPr lang="es-ES"/>
          </a:p>
        </p:txBody>
      </p:sp>
    </p:spTree>
    <p:extLst>
      <p:ext uri="{BB962C8B-B14F-4D97-AF65-F5344CB8AC3E}">
        <p14:creationId xmlns:p14="http://schemas.microsoft.com/office/powerpoint/2010/main" val="204977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7</a:t>
            </a:fld>
            <a:endParaRPr lang="es-E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8</a:t>
            </a:fld>
            <a:endParaRPr lang="es-ES"/>
          </a:p>
        </p:txBody>
      </p:sp>
    </p:spTree>
    <p:extLst>
      <p:ext uri="{BB962C8B-B14F-4D97-AF65-F5344CB8AC3E}">
        <p14:creationId xmlns:p14="http://schemas.microsoft.com/office/powerpoint/2010/main" val="315543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9</a:t>
            </a:fld>
            <a:endParaRPr lang="es-ES"/>
          </a:p>
        </p:txBody>
      </p:sp>
    </p:spTree>
    <p:extLst>
      <p:ext uri="{BB962C8B-B14F-4D97-AF65-F5344CB8AC3E}">
        <p14:creationId xmlns:p14="http://schemas.microsoft.com/office/powerpoint/2010/main" val="279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800">
                <a:solidFill>
                  <a:schemeClr val="bg1"/>
                </a:solidFill>
              </a:defRPr>
            </a:lvl1pPr>
          </a:lstStyle>
          <a:p>
            <a:pPr rtl="0"/>
            <a:r>
              <a:rPr lang="es-ES"/>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8" name="Marcador de contenid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Rectángu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EBF3DE08-DDA1-43D4-9BF9-28DF5F838EFE}"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es-ES" sz="32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es-ES"/>
            </a:lvl1pPr>
          </a:lstStyle>
          <a:p>
            <a:pPr rtl="0"/>
            <a:r>
              <a:rPr lang="es-ES"/>
              <a:t>Haga clic en el icono para agregar una tabla</a:t>
            </a:r>
            <a:endParaRPr lang="es-ES"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2F1E67E-5A92-4F17-9C1E-9F84D664340B}" type="datetime1">
              <a:rPr lang="es-ES" smtClean="0"/>
              <a:t>01/12/2025</a:t>
            </a:fld>
            <a:endParaRPr lang="es-ES"/>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es-ES">
                <a:solidFill>
                  <a:schemeClr val="bg1"/>
                </a:solidFill>
              </a:defRPr>
            </a:lvl1pPr>
          </a:lstStyle>
          <a:p>
            <a:pPr rtl="0"/>
            <a:r>
              <a:rPr lang="es-ES"/>
              <a:t>Haga clic para agregar un título</a:t>
            </a:r>
          </a:p>
        </p:txBody>
      </p:sp>
      <p:sp>
        <p:nvSpPr>
          <p:cNvPr id="10" name="Marcador de tex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es-ES" sz="1800">
                <a:solidFill>
                  <a:schemeClr val="bg1"/>
                </a:solidFill>
              </a:defRPr>
            </a:lvl1pPr>
            <a:lvl2pPr marL="457200" indent="0" algn="ctr">
              <a:spcBef>
                <a:spcPts val="1000"/>
              </a:spcBef>
              <a:buNone/>
              <a:defRPr lang="es-ES" sz="1800">
                <a:solidFill>
                  <a:schemeClr val="bg1"/>
                </a:solidFill>
              </a:defRPr>
            </a:lvl2pPr>
            <a:lvl3pPr marL="914400" indent="0" algn="ctr">
              <a:spcBef>
                <a:spcPts val="1000"/>
              </a:spcBef>
              <a:buNone/>
              <a:defRPr lang="es-ES" sz="1800">
                <a:solidFill>
                  <a:schemeClr val="bg1"/>
                </a:solidFill>
              </a:defRPr>
            </a:lvl3pPr>
            <a:lvl4pPr marL="1371600" indent="0" algn="ctr">
              <a:spcBef>
                <a:spcPts val="1000"/>
              </a:spcBef>
              <a:buNone/>
              <a:defRPr lang="es-ES" sz="1800">
                <a:solidFill>
                  <a:schemeClr val="bg1"/>
                </a:solidFill>
              </a:defRPr>
            </a:lvl4pPr>
            <a:lvl5pPr marL="1828800" indent="0" algn="ctr">
              <a:spcBef>
                <a:spcPts val="1000"/>
              </a:spcBef>
              <a:buNone/>
              <a:defRPr lang="es-ES" sz="1800">
                <a:solidFill>
                  <a:schemeClr val="bg1"/>
                </a:solidFill>
              </a:defRPr>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es-ES" sz="1800" cap="all" spc="300" baseline="0"/>
            </a:lvl1pPr>
            <a:lvl2pPr marL="457200" indent="0">
              <a:lnSpc>
                <a:spcPct val="150000"/>
              </a:lnSpc>
              <a:spcBef>
                <a:spcPts val="1000"/>
              </a:spcBef>
              <a:buNone/>
              <a:defRPr lang="es-ES" sz="1800" cap="all" spc="300" baseline="0"/>
            </a:lvl2pPr>
            <a:lvl3pPr marL="914400" indent="0">
              <a:lnSpc>
                <a:spcPct val="150000"/>
              </a:lnSpc>
              <a:spcBef>
                <a:spcPts val="1000"/>
              </a:spcBef>
              <a:buNone/>
              <a:defRPr lang="es-ES" sz="1800" cap="all" spc="300" baseline="0"/>
            </a:lvl3pPr>
            <a:lvl4pPr marL="1371600" indent="0">
              <a:lnSpc>
                <a:spcPct val="150000"/>
              </a:lnSpc>
              <a:spcBef>
                <a:spcPts val="1000"/>
              </a:spcBef>
              <a:buNone/>
              <a:defRPr lang="es-ES" sz="1800" cap="all" spc="300" baseline="0"/>
            </a:lvl4pPr>
            <a:lvl5pPr marL="1828800" indent="0">
              <a:lnSpc>
                <a:spcPct val="150000"/>
              </a:lnSpc>
              <a:spcBef>
                <a:spcPts val="1000"/>
              </a:spcBef>
              <a:buNone/>
              <a:defRPr lang="es-ES" sz="1800" cap="all" spc="300" baseline="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Rectángu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es-ES" sz="3200"/>
            </a:lvl1p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es-ES" sz="2000"/>
            </a:lvl1pPr>
          </a:lstStyle>
          <a:p>
            <a:pPr rtl="0"/>
            <a:r>
              <a:rPr lang="es-ES"/>
              <a:t>Haga clic en el icono para agregar una imagen</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es-ES" sz="2400" cap="all" baseline="0">
                <a:solidFill>
                  <a:schemeClr val="bg1"/>
                </a:solidFill>
                <a:latin typeface="+mj-lt"/>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es-ES" sz="1800"/>
            </a:lvl1pPr>
            <a:lvl2pPr marL="228600" indent="-228600">
              <a:spcBef>
                <a:spcPts val="1000"/>
              </a:spcBef>
              <a:spcAft>
                <a:spcPts val="1000"/>
              </a:spcAft>
              <a:buClr>
                <a:schemeClr val="accent2"/>
              </a:buClr>
              <a:buFont typeface="Wingdings" panose="05000000000000000000" pitchFamily="2" charset="2"/>
              <a:buChar char="§"/>
              <a:defRPr lang="es-ES" sz="1800"/>
            </a:lvl2pPr>
            <a:lvl3pPr marL="228600" indent="-228600">
              <a:spcBef>
                <a:spcPts val="1000"/>
              </a:spcBef>
              <a:spcAft>
                <a:spcPts val="1000"/>
              </a:spcAft>
              <a:buClr>
                <a:schemeClr val="accent2"/>
              </a:buClr>
              <a:buFont typeface="Wingdings" panose="05000000000000000000" pitchFamily="2" charset="2"/>
              <a:buChar char="§"/>
              <a:defRPr lang="es-ES" sz="1800"/>
            </a:lvl3pPr>
            <a:lvl4pPr marL="228600" indent="-228600">
              <a:spcBef>
                <a:spcPts val="1000"/>
              </a:spcBef>
              <a:spcAft>
                <a:spcPts val="1000"/>
              </a:spcAft>
              <a:buClr>
                <a:schemeClr val="accent2"/>
              </a:buClr>
              <a:buFont typeface="Wingdings" panose="05000000000000000000" pitchFamily="2" charset="2"/>
              <a:buChar char="§"/>
              <a:defRPr lang="es-ES" sz="1800"/>
            </a:lvl4pPr>
            <a:lvl5pPr marL="228600" indent="-228600">
              <a:spcBef>
                <a:spcPts val="1000"/>
              </a:spcBef>
              <a:spcAft>
                <a:spcPts val="1000"/>
              </a:spcAft>
              <a:buClr>
                <a:schemeClr val="accent2"/>
              </a:buClr>
              <a:buFont typeface="Wingdings" panose="05000000000000000000" pitchFamily="2" charset="2"/>
              <a:buChar char="§"/>
              <a:defRPr lang="es-ES" sz="18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Rectángu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es-ES" sz="48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es-ES" sz="2400" cap="all" spc="300" baseline="0">
                <a:solidFill>
                  <a:schemeClr val="bg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9" name="Marcador de contenid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1C92E66-5A0A-4082-82B9-DF5FAE67E8B5}"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es-ES" sz="1800">
                <a:latin typeface="+mn-lt"/>
              </a:defRPr>
            </a:lvl1pPr>
            <a:lvl2pPr marL="800100" indent="-342900">
              <a:spcBef>
                <a:spcPts val="1000"/>
              </a:spcBef>
              <a:spcAft>
                <a:spcPts val="1000"/>
              </a:spcAft>
              <a:buClr>
                <a:schemeClr val="accent2"/>
              </a:buClr>
              <a:buFont typeface="+mj-lt"/>
              <a:buAutoNum type="alphaLcPeriod"/>
              <a:defRPr lang="es-ES" sz="1800">
                <a:latin typeface="+mn-lt"/>
              </a:defRPr>
            </a:lvl2pPr>
            <a:lvl3pPr marL="1257300" indent="-342900">
              <a:spcBef>
                <a:spcPts val="1000"/>
              </a:spcBef>
              <a:spcAft>
                <a:spcPts val="1000"/>
              </a:spcAft>
              <a:buClr>
                <a:schemeClr val="accent2"/>
              </a:buClr>
              <a:buFont typeface="+mj-lt"/>
              <a:buAutoNum type="arabicParenR"/>
              <a:defRPr lang="es-ES" sz="1800">
                <a:latin typeface="+mn-lt"/>
              </a:defRPr>
            </a:lvl3pPr>
            <a:lvl4pPr marL="1714500" indent="-342900">
              <a:spcBef>
                <a:spcPts val="1000"/>
              </a:spcBef>
              <a:spcAft>
                <a:spcPts val="1000"/>
              </a:spcAft>
              <a:buClr>
                <a:schemeClr val="accent2"/>
              </a:buClr>
              <a:buFont typeface="+mj-lt"/>
              <a:buAutoNum type="alphaLcParenR"/>
              <a:defRPr lang="es-ES" sz="1800">
                <a:latin typeface="+mn-lt"/>
              </a:defRPr>
            </a:lvl4pPr>
            <a:lvl5pPr marL="2057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p:txBody>
      </p:sp>
      <p:sp>
        <p:nvSpPr>
          <p:cNvPr id="4" name="Marcador de contenid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87DFBD0-63BE-4151-A107-267781679748}"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es-ES" sz="3200"/>
            </a:lvl1pPr>
          </a:lstStyle>
          <a:p>
            <a:pPr rtl="0"/>
            <a:r>
              <a:rPr lang="es-ES"/>
              <a:t>Haga clic para modificar el estilo de título del patrón</a:t>
            </a:r>
          </a:p>
        </p:txBody>
      </p:sp>
      <p:sp>
        <p:nvSpPr>
          <p:cNvPr id="4" name="Marcador de contenid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posición de imagen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12" name="Rectángu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4" name="Marcador de contenid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6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4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4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2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es-ES"/>
            </a:defPPr>
          </a:lstStyle>
          <a:p>
            <a:pPr rtl="0"/>
            <a:r>
              <a:rPr lang="es-ES"/>
              <a:t>Haga clic en el icono para agregar una tabla</a:t>
            </a:r>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026E8A77-02BA-4760-9B81-884EF78E193A}"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32B6C817-7778-4FFB-BB29-CD03A1C79E28}" type="datetime1">
              <a:rPr lang="es-ES" smtClean="0"/>
              <a:t>01/12/2025</a:t>
            </a:fld>
            <a:endParaRPr lang="es-ES"/>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es-ES"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jp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1AD706-11EF-C258-EBD5-C4EEFEAACF16}"/>
              </a:ext>
            </a:extLst>
          </p:cNvPr>
          <p:cNvSpPr>
            <a:spLocks noGrp="1"/>
          </p:cNvSpPr>
          <p:nvPr>
            <p:ph type="title"/>
          </p:nvPr>
        </p:nvSpPr>
        <p:spPr>
          <a:xfrm>
            <a:off x="6105834" y="2368010"/>
            <a:ext cx="4700895" cy="2121980"/>
          </a:xfrm>
          <a:noFill/>
        </p:spPr>
        <p:txBody>
          <a:bodyPr rtlCol="0" anchor="b">
            <a:noAutofit/>
          </a:bodyPr>
          <a:lstStyle>
            <a:defPPr>
              <a:defRPr lang="es-ES"/>
            </a:defPPr>
          </a:lstStyle>
          <a:p>
            <a:pPr algn="ctr" rtl="0"/>
            <a:r>
              <a:rPr lang="es-ES" sz="6600" b="1" dirty="0"/>
              <a:t>Proyecto pEThub</a:t>
            </a:r>
          </a:p>
        </p:txBody>
      </p:sp>
      <p:pic>
        <p:nvPicPr>
          <p:cNvPr id="12" name="Marcador de posición de imagen 11">
            <a:extLst>
              <a:ext uri="{FF2B5EF4-FFF2-40B4-BE49-F238E27FC236}">
                <a16:creationId xmlns:a16="http://schemas.microsoft.com/office/drawing/2014/main" id="{372D0015-30A3-151F-2BE1-FF2E752028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sp>
        <p:nvSpPr>
          <p:cNvPr id="13" name="Rectángulo 12">
            <a:extLst>
              <a:ext uri="{FF2B5EF4-FFF2-40B4-BE49-F238E27FC236}">
                <a16:creationId xmlns:a16="http://schemas.microsoft.com/office/drawing/2014/main" id="{1983E1C7-106E-E17A-EAB5-67DF16D4EFDA}"/>
              </a:ext>
            </a:extLst>
          </p:cNvPr>
          <p:cNvSpPr/>
          <p:nvPr/>
        </p:nvSpPr>
        <p:spPr>
          <a:xfrm>
            <a:off x="6457950" y="6072188"/>
            <a:ext cx="3343275" cy="785812"/>
          </a:xfrm>
          <a:prstGeom prst="rect">
            <a:avLst/>
          </a:prstGeom>
          <a:solidFill>
            <a:schemeClr val="bg1"/>
          </a:solidFill>
          <a:ln>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14" name="Imagen 13">
            <a:extLst>
              <a:ext uri="{FF2B5EF4-FFF2-40B4-BE49-F238E27FC236}">
                <a16:creationId xmlns:a16="http://schemas.microsoft.com/office/drawing/2014/main" id="{06598ADE-C57E-099A-452E-B9F4D406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D32CA-33D1-27B0-EB01-A570DC9C02E0}"/>
              </a:ext>
            </a:extLst>
          </p:cNvPr>
          <p:cNvSpPr>
            <a:spLocks noGrp="1"/>
          </p:cNvSpPr>
          <p:nvPr>
            <p:ph type="title"/>
          </p:nvPr>
        </p:nvSpPr>
        <p:spPr>
          <a:xfrm>
            <a:off x="2367226" y="235441"/>
            <a:ext cx="6405979" cy="708438"/>
          </a:xfrm>
        </p:spPr>
        <p:txBody>
          <a:bodyPr/>
          <a:lstStyle/>
          <a:p>
            <a:r>
              <a:rPr lang="es-ES" b="1" dirty="0"/>
              <a:t>Diagrama de arquitectura</a:t>
            </a:r>
            <a:endParaRPr lang="es-CL" b="1" dirty="0"/>
          </a:p>
        </p:txBody>
      </p:sp>
      <p:pic>
        <p:nvPicPr>
          <p:cNvPr id="7" name="Imagen 6">
            <a:extLst>
              <a:ext uri="{FF2B5EF4-FFF2-40B4-BE49-F238E27FC236}">
                <a16:creationId xmlns:a16="http://schemas.microsoft.com/office/drawing/2014/main" id="{12EE5EBF-6AD5-CCEF-A9C9-7D42BF016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9" name="Imagen 8">
            <a:extLst>
              <a:ext uri="{FF2B5EF4-FFF2-40B4-BE49-F238E27FC236}">
                <a16:creationId xmlns:a16="http://schemas.microsoft.com/office/drawing/2014/main" id="{0C798897-8597-1585-2902-6AE22EF77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pic>
        <p:nvPicPr>
          <p:cNvPr id="11" name="Imagen 10">
            <a:extLst>
              <a:ext uri="{FF2B5EF4-FFF2-40B4-BE49-F238E27FC236}">
                <a16:creationId xmlns:a16="http://schemas.microsoft.com/office/drawing/2014/main" id="{1060F206-E6A1-CE48-07BF-BB446A5E9144}"/>
              </a:ext>
            </a:extLst>
          </p:cNvPr>
          <p:cNvPicPr>
            <a:picLocks noChangeAspect="1"/>
          </p:cNvPicPr>
          <p:nvPr/>
        </p:nvPicPr>
        <p:blipFill>
          <a:blip r:embed="rId4"/>
          <a:stretch>
            <a:fillRect/>
          </a:stretch>
        </p:blipFill>
        <p:spPr>
          <a:xfrm>
            <a:off x="139872" y="850900"/>
            <a:ext cx="11912255" cy="5280199"/>
          </a:xfrm>
          <a:prstGeom prst="rect">
            <a:avLst/>
          </a:prstGeom>
        </p:spPr>
      </p:pic>
    </p:spTree>
    <p:extLst>
      <p:ext uri="{BB962C8B-B14F-4D97-AF65-F5344CB8AC3E}">
        <p14:creationId xmlns:p14="http://schemas.microsoft.com/office/powerpoint/2010/main" val="35555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title"/>
          </p:nvPr>
        </p:nvSpPr>
        <p:spPr>
          <a:xfrm>
            <a:off x="838200" y="365759"/>
            <a:ext cx="10515600" cy="5298193"/>
          </a:xfrm>
          <a:noFill/>
        </p:spPr>
        <p:txBody>
          <a:bodyPr rtlCol="0" anchor="ctr"/>
          <a:lstStyle>
            <a:defPPr>
              <a:defRPr lang="es-ES"/>
            </a:defPPr>
          </a:lstStyle>
          <a:p>
            <a:pPr rtl="0"/>
            <a:r>
              <a:rPr lang="es-ES" sz="4000" b="1" dirty="0"/>
              <a:t>DEMOSTRACIÓN DEL PROYECTO</a:t>
            </a:r>
          </a:p>
        </p:txBody>
      </p:sp>
      <p:sp>
        <p:nvSpPr>
          <p:cNvPr id="5" name="Rectángu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3" name="Imagen 2">
            <a:extLst>
              <a:ext uri="{FF2B5EF4-FFF2-40B4-BE49-F238E27FC236}">
                <a16:creationId xmlns:a16="http://schemas.microsoft.com/office/drawing/2014/main" id="{43D88B28-4D0F-7556-6DE2-28E4B4DA99C4}"/>
              </a:ext>
            </a:extLst>
          </p:cNvPr>
          <p:cNvPicPr>
            <a:picLocks noChangeAspect="1"/>
          </p:cNvPicPr>
          <p:nvPr/>
        </p:nvPicPr>
        <p:blipFill>
          <a:blip r:embed="rId3"/>
          <a:stretch>
            <a:fillRect/>
          </a:stretch>
        </p:blipFill>
        <p:spPr>
          <a:xfrm>
            <a:off x="3035807" y="0"/>
            <a:ext cx="9156193" cy="68580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FA6F-2D88-918D-6D99-7D8BD4E9CA65}"/>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69592AD-36D7-D850-0A33-FD32EA945D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2" name="Imagen 1">
            <a:extLst>
              <a:ext uri="{FF2B5EF4-FFF2-40B4-BE49-F238E27FC236}">
                <a16:creationId xmlns:a16="http://schemas.microsoft.com/office/drawing/2014/main" id="{86B89291-7B97-0627-F0EF-800E3D45EE83}"/>
              </a:ext>
            </a:extLst>
          </p:cNvPr>
          <p:cNvPicPr>
            <a:picLocks noChangeAspect="1"/>
          </p:cNvPicPr>
          <p:nvPr/>
        </p:nvPicPr>
        <p:blipFill>
          <a:blip r:embed="rId3">
            <a:alphaModFix amt="20000"/>
          </a:blip>
          <a:stretch>
            <a:fillRect/>
          </a:stretch>
        </p:blipFill>
        <p:spPr>
          <a:xfrm>
            <a:off x="2512929" y="-4996"/>
            <a:ext cx="6114288" cy="6858000"/>
          </a:xfrm>
          <a:prstGeom prst="rect">
            <a:avLst/>
          </a:prstGeom>
        </p:spPr>
      </p:pic>
      <p:pic>
        <p:nvPicPr>
          <p:cNvPr id="3" name="Imagen 2">
            <a:extLst>
              <a:ext uri="{FF2B5EF4-FFF2-40B4-BE49-F238E27FC236}">
                <a16:creationId xmlns:a16="http://schemas.microsoft.com/office/drawing/2014/main" id="{9D2300F8-27F1-9E21-31ED-7BDC889E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graphicFrame>
        <p:nvGraphicFramePr>
          <p:cNvPr id="7" name="Tabla 6">
            <a:extLst>
              <a:ext uri="{FF2B5EF4-FFF2-40B4-BE49-F238E27FC236}">
                <a16:creationId xmlns:a16="http://schemas.microsoft.com/office/drawing/2014/main" id="{477C4ED2-DC33-30E2-FEE8-211745E4AF91}"/>
              </a:ext>
            </a:extLst>
          </p:cNvPr>
          <p:cNvGraphicFramePr>
            <a:graphicFrameLocks noGrp="1"/>
          </p:cNvGraphicFramePr>
          <p:nvPr>
            <p:extLst>
              <p:ext uri="{D42A27DB-BD31-4B8C-83A1-F6EECF244321}">
                <p14:modId xmlns:p14="http://schemas.microsoft.com/office/powerpoint/2010/main" val="3215122390"/>
              </p:ext>
            </p:extLst>
          </p:nvPr>
        </p:nvGraphicFramePr>
        <p:xfrm>
          <a:off x="1317594" y="2420827"/>
          <a:ext cx="10515600" cy="1828800"/>
        </p:xfrm>
        <a:graphic>
          <a:graphicData uri="http://schemas.openxmlformats.org/drawingml/2006/table">
            <a:tbl>
              <a:tblPr/>
              <a:tblGrid>
                <a:gridCol w="3505200">
                  <a:extLst>
                    <a:ext uri="{9D8B030D-6E8A-4147-A177-3AD203B41FA5}">
                      <a16:colId xmlns:a16="http://schemas.microsoft.com/office/drawing/2014/main" val="1136586803"/>
                    </a:ext>
                  </a:extLst>
                </a:gridCol>
                <a:gridCol w="3505200">
                  <a:extLst>
                    <a:ext uri="{9D8B030D-6E8A-4147-A177-3AD203B41FA5}">
                      <a16:colId xmlns:a16="http://schemas.microsoft.com/office/drawing/2014/main" val="1407112431"/>
                    </a:ext>
                  </a:extLst>
                </a:gridCol>
                <a:gridCol w="3505200">
                  <a:extLst>
                    <a:ext uri="{9D8B030D-6E8A-4147-A177-3AD203B41FA5}">
                      <a16:colId xmlns:a16="http://schemas.microsoft.com/office/drawing/2014/main" val="1643819054"/>
                    </a:ext>
                  </a:extLst>
                </a:gridCol>
              </a:tblGrid>
              <a:tr h="0">
                <a:tc>
                  <a:txBody>
                    <a:bodyPr/>
                    <a:lstStyle/>
                    <a:p>
                      <a:pPr>
                        <a:buNone/>
                      </a:pPr>
                      <a:r>
                        <a:rPr lang="es-CL" b="1" dirty="0"/>
                        <a:t>Fase</a:t>
                      </a:r>
                    </a:p>
                  </a:txBody>
                  <a:tcPr anchor="ctr">
                    <a:lnL>
                      <a:noFill/>
                    </a:lnL>
                    <a:lnR>
                      <a:noFill/>
                    </a:lnR>
                    <a:lnT>
                      <a:noFill/>
                    </a:lnT>
                    <a:lnB>
                      <a:noFill/>
                    </a:lnB>
                    <a:noFill/>
                  </a:tcPr>
                </a:tc>
                <a:tc>
                  <a:txBody>
                    <a:bodyPr/>
                    <a:lstStyle/>
                    <a:p>
                      <a:pPr>
                        <a:buNone/>
                      </a:pPr>
                      <a:r>
                        <a:rPr lang="es-CL" b="1" dirty="0"/>
                        <a:t>Periodo</a:t>
                      </a:r>
                    </a:p>
                  </a:txBody>
                  <a:tcPr anchor="ctr">
                    <a:lnL>
                      <a:noFill/>
                    </a:lnL>
                    <a:lnR>
                      <a:noFill/>
                    </a:lnR>
                    <a:lnT>
                      <a:noFill/>
                    </a:lnT>
                    <a:lnB>
                      <a:noFill/>
                    </a:lnB>
                    <a:noFill/>
                  </a:tcPr>
                </a:tc>
                <a:tc>
                  <a:txBody>
                    <a:bodyPr/>
                    <a:lstStyle/>
                    <a:p>
                      <a:pPr>
                        <a:buNone/>
                      </a:pPr>
                      <a:r>
                        <a:rPr lang="es-CL" b="1" dirty="0"/>
                        <a:t>Mejora</a:t>
                      </a:r>
                    </a:p>
                  </a:txBody>
                  <a:tcPr anchor="ctr">
                    <a:lnL>
                      <a:noFill/>
                    </a:lnL>
                    <a:lnR>
                      <a:noFill/>
                    </a:lnR>
                    <a:lnT>
                      <a:noFill/>
                    </a:lnT>
                    <a:lnB>
                      <a:noFill/>
                    </a:lnB>
                    <a:noFill/>
                  </a:tcPr>
                </a:tc>
                <a:extLst>
                  <a:ext uri="{0D108BD9-81ED-4DB2-BD59-A6C34878D82A}">
                    <a16:rowId xmlns:a16="http://schemas.microsoft.com/office/drawing/2014/main" val="48528135"/>
                  </a:ext>
                </a:extLst>
              </a:tr>
              <a:tr h="0">
                <a:tc>
                  <a:txBody>
                    <a:bodyPr/>
                    <a:lstStyle/>
                    <a:p>
                      <a:pPr>
                        <a:buNone/>
                      </a:pPr>
                      <a:r>
                        <a:rPr lang="es-CL" dirty="0"/>
                        <a:t>Versión 1.0.4 </a:t>
                      </a:r>
                    </a:p>
                  </a:txBody>
                  <a:tcPr anchor="ctr">
                    <a:lnL>
                      <a:noFill/>
                    </a:lnL>
                    <a:lnR>
                      <a:noFill/>
                    </a:lnR>
                    <a:lnT>
                      <a:noFill/>
                    </a:lnT>
                    <a:lnB>
                      <a:noFill/>
                    </a:lnB>
                    <a:noFill/>
                  </a:tcPr>
                </a:tc>
                <a:tc>
                  <a:txBody>
                    <a:bodyPr/>
                    <a:lstStyle/>
                    <a:p>
                      <a:pPr>
                        <a:buNone/>
                      </a:pPr>
                      <a:r>
                        <a:rPr lang="es-CL" dirty="0"/>
                        <a:t>Actual</a:t>
                      </a:r>
                    </a:p>
                  </a:txBody>
                  <a:tcPr anchor="ctr">
                    <a:lnL>
                      <a:noFill/>
                    </a:lnL>
                    <a:lnR>
                      <a:noFill/>
                    </a:lnR>
                    <a:lnT>
                      <a:noFill/>
                    </a:lnT>
                    <a:lnB>
                      <a:noFill/>
                    </a:lnB>
                    <a:noFill/>
                  </a:tcPr>
                </a:tc>
                <a:tc>
                  <a:txBody>
                    <a:bodyPr/>
                    <a:lstStyle/>
                    <a:p>
                      <a:pPr>
                        <a:buNone/>
                      </a:pPr>
                      <a:r>
                        <a:rPr lang="es-ES" dirty="0"/>
                        <a:t>Notificaciones Push + IA </a:t>
                      </a:r>
                      <a:endParaRPr lang="es-CL" dirty="0"/>
                    </a:p>
                  </a:txBody>
                  <a:tcPr anchor="ctr">
                    <a:lnL>
                      <a:noFill/>
                    </a:lnL>
                    <a:lnR>
                      <a:noFill/>
                    </a:lnR>
                    <a:lnT>
                      <a:noFill/>
                    </a:lnT>
                    <a:lnB>
                      <a:noFill/>
                    </a:lnB>
                    <a:noFill/>
                  </a:tcPr>
                </a:tc>
                <a:extLst>
                  <a:ext uri="{0D108BD9-81ED-4DB2-BD59-A6C34878D82A}">
                    <a16:rowId xmlns:a16="http://schemas.microsoft.com/office/drawing/2014/main" val="719295418"/>
                  </a:ext>
                </a:extLst>
              </a:tr>
              <a:tr h="0">
                <a:tc>
                  <a:txBody>
                    <a:bodyPr/>
                    <a:lstStyle/>
                    <a:p>
                      <a:pPr>
                        <a:buNone/>
                      </a:pPr>
                      <a:r>
                        <a:rPr lang="es-CL" dirty="0"/>
                        <a:t>Versión 1.0.5</a:t>
                      </a:r>
                    </a:p>
                  </a:txBody>
                  <a:tcPr anchor="ctr">
                    <a:lnL>
                      <a:noFill/>
                    </a:lnL>
                    <a:lnR>
                      <a:noFill/>
                    </a:lnR>
                    <a:lnT>
                      <a:noFill/>
                    </a:lnT>
                    <a:lnB>
                      <a:noFill/>
                    </a:lnB>
                    <a:noFill/>
                  </a:tcPr>
                </a:tc>
                <a:tc>
                  <a:txBody>
                    <a:bodyPr/>
                    <a:lstStyle/>
                    <a:p>
                      <a:pPr>
                        <a:buNone/>
                      </a:pPr>
                      <a:r>
                        <a:rPr lang="es-CL" dirty="0"/>
                        <a:t>Corto plazo</a:t>
                      </a:r>
                    </a:p>
                  </a:txBody>
                  <a:tcPr anchor="ctr">
                    <a:lnL>
                      <a:noFill/>
                    </a:lnL>
                    <a:lnR>
                      <a:noFill/>
                    </a:lnR>
                    <a:lnT>
                      <a:noFill/>
                    </a:lnT>
                    <a:lnB>
                      <a:noFill/>
                    </a:lnB>
                    <a:noFill/>
                  </a:tcPr>
                </a:tc>
                <a:tc>
                  <a:txBody>
                    <a:bodyPr/>
                    <a:lstStyle/>
                    <a:p>
                      <a:pPr>
                        <a:buNone/>
                      </a:pPr>
                      <a:r>
                        <a:rPr lang="es-ES" dirty="0"/>
                        <a:t>Geolocalización por comuna</a:t>
                      </a:r>
                    </a:p>
                  </a:txBody>
                  <a:tcPr anchor="ctr">
                    <a:lnL>
                      <a:noFill/>
                    </a:lnL>
                    <a:lnR>
                      <a:noFill/>
                    </a:lnR>
                    <a:lnT>
                      <a:noFill/>
                    </a:lnT>
                    <a:lnB>
                      <a:noFill/>
                    </a:lnB>
                    <a:noFill/>
                  </a:tcPr>
                </a:tc>
                <a:extLst>
                  <a:ext uri="{0D108BD9-81ED-4DB2-BD59-A6C34878D82A}">
                    <a16:rowId xmlns:a16="http://schemas.microsoft.com/office/drawing/2014/main" val="1831295969"/>
                  </a:ext>
                </a:extLst>
              </a:tr>
              <a:tr h="0">
                <a:tc>
                  <a:txBody>
                    <a:bodyPr/>
                    <a:lstStyle/>
                    <a:p>
                      <a:pPr>
                        <a:buNone/>
                      </a:pPr>
                      <a:r>
                        <a:rPr lang="es-CL" dirty="0"/>
                        <a:t>Versión 1.0.6</a:t>
                      </a:r>
                    </a:p>
                  </a:txBody>
                  <a:tcPr anchor="ctr">
                    <a:lnL>
                      <a:noFill/>
                    </a:lnL>
                    <a:lnR>
                      <a:noFill/>
                    </a:lnR>
                    <a:lnT>
                      <a:noFill/>
                    </a:lnT>
                    <a:lnB>
                      <a:noFill/>
                    </a:lnB>
                    <a:noFill/>
                  </a:tcPr>
                </a:tc>
                <a:tc>
                  <a:txBody>
                    <a:bodyPr/>
                    <a:lstStyle/>
                    <a:p>
                      <a:pPr>
                        <a:buNone/>
                      </a:pPr>
                      <a:r>
                        <a:rPr lang="es-CL" dirty="0"/>
                        <a:t>Mediano plazo</a:t>
                      </a:r>
                    </a:p>
                  </a:txBody>
                  <a:tcPr anchor="ctr">
                    <a:lnL>
                      <a:noFill/>
                    </a:lnL>
                    <a:lnR>
                      <a:noFill/>
                    </a:lnR>
                    <a:lnT>
                      <a:noFill/>
                    </a:lnT>
                    <a:lnB>
                      <a:noFill/>
                    </a:lnB>
                    <a:noFill/>
                  </a:tcPr>
                </a:tc>
                <a:tc>
                  <a:txBody>
                    <a:bodyPr/>
                    <a:lstStyle/>
                    <a:p>
                      <a:pPr>
                        <a:buNone/>
                      </a:pPr>
                      <a:r>
                        <a:rPr lang="es-ES" dirty="0"/>
                        <a:t>Modulo para fundaciones</a:t>
                      </a:r>
                    </a:p>
                  </a:txBody>
                  <a:tcPr anchor="ctr">
                    <a:lnL>
                      <a:noFill/>
                    </a:lnL>
                    <a:lnR>
                      <a:noFill/>
                    </a:lnR>
                    <a:lnT>
                      <a:noFill/>
                    </a:lnT>
                    <a:lnB>
                      <a:noFill/>
                    </a:lnB>
                    <a:noFill/>
                  </a:tcPr>
                </a:tc>
                <a:extLst>
                  <a:ext uri="{0D108BD9-81ED-4DB2-BD59-A6C34878D82A}">
                    <a16:rowId xmlns:a16="http://schemas.microsoft.com/office/drawing/2014/main" val="1866796391"/>
                  </a:ext>
                </a:extLst>
              </a:tr>
              <a:tr h="0">
                <a:tc>
                  <a:txBody>
                    <a:bodyPr/>
                    <a:lstStyle/>
                    <a:p>
                      <a:pPr>
                        <a:buNone/>
                      </a:pPr>
                      <a:r>
                        <a:rPr lang="es-CL" dirty="0"/>
                        <a:t>Versión 1.0.7</a:t>
                      </a:r>
                    </a:p>
                  </a:txBody>
                  <a:tcPr anchor="ctr">
                    <a:lnL>
                      <a:noFill/>
                    </a:lnL>
                    <a:lnR>
                      <a:noFill/>
                    </a:lnR>
                    <a:lnT>
                      <a:noFill/>
                    </a:lnT>
                    <a:lnB>
                      <a:noFill/>
                    </a:lnB>
                    <a:noFill/>
                  </a:tcPr>
                </a:tc>
                <a:tc>
                  <a:txBody>
                    <a:bodyPr/>
                    <a:lstStyle/>
                    <a:p>
                      <a:pPr>
                        <a:buNone/>
                      </a:pPr>
                      <a:r>
                        <a:rPr lang="es-CL" dirty="0"/>
                        <a:t>Largo plazo</a:t>
                      </a:r>
                    </a:p>
                  </a:txBody>
                  <a:tcPr anchor="ctr">
                    <a:lnL>
                      <a:noFill/>
                    </a:lnL>
                    <a:lnR>
                      <a:noFill/>
                    </a:lnR>
                    <a:lnT>
                      <a:noFill/>
                    </a:lnT>
                    <a:lnB>
                      <a:noFill/>
                    </a:lnB>
                    <a:noFill/>
                  </a:tcPr>
                </a:tc>
                <a:tc>
                  <a:txBody>
                    <a:bodyPr/>
                    <a:lstStyle/>
                    <a:p>
                      <a:pPr>
                        <a:buNone/>
                      </a:pPr>
                      <a:r>
                        <a:rPr lang="es-ES" dirty="0"/>
                        <a:t>Soporte sistema IOS</a:t>
                      </a:r>
                      <a:endParaRPr lang="es-CL" dirty="0"/>
                    </a:p>
                  </a:txBody>
                  <a:tcPr anchor="ctr">
                    <a:lnL>
                      <a:noFill/>
                    </a:lnL>
                    <a:lnR>
                      <a:noFill/>
                    </a:lnR>
                    <a:lnT>
                      <a:noFill/>
                    </a:lnT>
                    <a:lnB>
                      <a:noFill/>
                    </a:lnB>
                    <a:noFill/>
                  </a:tcPr>
                </a:tc>
                <a:extLst>
                  <a:ext uri="{0D108BD9-81ED-4DB2-BD59-A6C34878D82A}">
                    <a16:rowId xmlns:a16="http://schemas.microsoft.com/office/drawing/2014/main" val="2995272611"/>
                  </a:ext>
                </a:extLst>
              </a:tr>
            </a:tbl>
          </a:graphicData>
        </a:graphic>
      </p:graphicFrame>
      <p:sp>
        <p:nvSpPr>
          <p:cNvPr id="10" name="Título 9">
            <a:extLst>
              <a:ext uri="{FF2B5EF4-FFF2-40B4-BE49-F238E27FC236}">
                <a16:creationId xmlns:a16="http://schemas.microsoft.com/office/drawing/2014/main" id="{B998DDB9-3D58-197B-EB78-FA3F6E0DDDE9}"/>
              </a:ext>
            </a:extLst>
          </p:cNvPr>
          <p:cNvSpPr>
            <a:spLocks noGrp="1"/>
          </p:cNvSpPr>
          <p:nvPr>
            <p:ph type="title"/>
          </p:nvPr>
        </p:nvSpPr>
        <p:spPr/>
        <p:txBody>
          <a:bodyPr/>
          <a:lstStyle/>
          <a:p>
            <a:r>
              <a:rPr lang="es-ES" dirty="0"/>
              <a:t>Futuras actualizaciones</a:t>
            </a:r>
            <a:endParaRPr lang="es-CL" dirty="0"/>
          </a:p>
        </p:txBody>
      </p:sp>
      <p:sp>
        <p:nvSpPr>
          <p:cNvPr id="12" name="Flecha: hacia la izquierda 11">
            <a:extLst>
              <a:ext uri="{FF2B5EF4-FFF2-40B4-BE49-F238E27FC236}">
                <a16:creationId xmlns:a16="http://schemas.microsoft.com/office/drawing/2014/main" id="{A2298263-E7AE-9B2C-53F4-C71B263F057E}"/>
              </a:ext>
            </a:extLst>
          </p:cNvPr>
          <p:cNvSpPr/>
          <p:nvPr/>
        </p:nvSpPr>
        <p:spPr>
          <a:xfrm>
            <a:off x="2760955" y="2858610"/>
            <a:ext cx="426128" cy="221941"/>
          </a:xfrm>
          <a:prstGeom prst="lef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2004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A844-51BC-15EC-50D1-20A1647B69A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7639CBC-4781-CD14-B63B-1C0FEC4730F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80144198-3BF5-E705-5D74-D2BE11218470}"/>
              </a:ext>
            </a:extLst>
          </p:cNvPr>
          <p:cNvSpPr>
            <a:spLocks noGrp="1"/>
          </p:cNvSpPr>
          <p:nvPr>
            <p:ph type="title"/>
          </p:nvPr>
        </p:nvSpPr>
        <p:spPr>
          <a:xfrm>
            <a:off x="838200" y="-91440"/>
            <a:ext cx="10515600" cy="1325880"/>
          </a:xfrm>
        </p:spPr>
        <p:txBody>
          <a:bodyPr/>
          <a:lstStyle/>
          <a:p>
            <a:r>
              <a:rPr lang="es-ES" b="1" dirty="0"/>
              <a:t>Conclusiones</a:t>
            </a:r>
            <a:endParaRPr lang="es-CL" b="1" dirty="0"/>
          </a:p>
        </p:txBody>
      </p:sp>
      <p:pic>
        <p:nvPicPr>
          <p:cNvPr id="2" name="Imagen 1">
            <a:extLst>
              <a:ext uri="{FF2B5EF4-FFF2-40B4-BE49-F238E27FC236}">
                <a16:creationId xmlns:a16="http://schemas.microsoft.com/office/drawing/2014/main" id="{94174B07-2A04-BCD4-9EFD-FC24382B7945}"/>
              </a:ext>
            </a:extLst>
          </p:cNvPr>
          <p:cNvPicPr>
            <a:picLocks noChangeAspect="1"/>
          </p:cNvPicPr>
          <p:nvPr/>
        </p:nvPicPr>
        <p:blipFill>
          <a:blip r:embed="rId3">
            <a:alphaModFix amt="20000"/>
          </a:blip>
          <a:stretch>
            <a:fillRect/>
          </a:stretch>
        </p:blipFill>
        <p:spPr>
          <a:xfrm>
            <a:off x="2603659" y="0"/>
            <a:ext cx="6114288" cy="6858000"/>
          </a:xfrm>
          <a:prstGeom prst="rect">
            <a:avLst/>
          </a:prstGeom>
        </p:spPr>
      </p:pic>
      <p:pic>
        <p:nvPicPr>
          <p:cNvPr id="3" name="Imagen 2">
            <a:extLst>
              <a:ext uri="{FF2B5EF4-FFF2-40B4-BE49-F238E27FC236}">
                <a16:creationId xmlns:a16="http://schemas.microsoft.com/office/drawing/2014/main" id="{42F859BF-2037-E625-9A8B-A01A869C0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
        <p:nvSpPr>
          <p:cNvPr id="7" name="CuadroTexto 6">
            <a:extLst>
              <a:ext uri="{FF2B5EF4-FFF2-40B4-BE49-F238E27FC236}">
                <a16:creationId xmlns:a16="http://schemas.microsoft.com/office/drawing/2014/main" id="{0483E9DD-F616-507A-4151-67ECF1356389}"/>
              </a:ext>
            </a:extLst>
          </p:cNvPr>
          <p:cNvSpPr txBox="1"/>
          <p:nvPr/>
        </p:nvSpPr>
        <p:spPr>
          <a:xfrm>
            <a:off x="503068" y="1574235"/>
            <a:ext cx="11185864" cy="3139321"/>
          </a:xfrm>
          <a:prstGeom prst="rect">
            <a:avLst/>
          </a:prstGeom>
          <a:noFill/>
        </p:spPr>
        <p:txBody>
          <a:bodyPr wrap="square" rtlCol="0">
            <a:spAutoFit/>
          </a:bodyPr>
          <a:lstStyle/>
          <a:p>
            <a:r>
              <a:rPr lang="es-ES" dirty="0"/>
              <a:t>Con respecto  a los resultados del proyecto, se puede concluir que se han alcanzado los objetivos principales, el de desarrollar una aplicación que permita facilitar la adopción de futuras mascotas. Esto puede observarse mediante las pruebas realizadas sobre la aplicación y los resultados vistos con la aplicación ya compilada, que demuestran que se cumplen los requisitos identificados al inicio del proyecto.</a:t>
            </a:r>
          </a:p>
          <a:p>
            <a:endParaRPr lang="es-ES" dirty="0"/>
          </a:p>
          <a:p>
            <a:r>
              <a:rPr lang="es-ES" dirty="0"/>
              <a:t>Durante el desarrollo del proyecto se han podido aplicar diversos conocimientos adquiridos en la carrera como el desarrollo de software, base de datos, gestión de proyectos… y por lo tanto ganar experiencia sobre ellos.</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4199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1" descr="Un primer plano de punto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0"/>
            <a:ext cx="12192000" cy="6858000"/>
          </a:xfrm>
        </p:spPr>
      </p:pic>
      <p:sp>
        <p:nvSpPr>
          <p:cNvPr id="7" name="Título 6">
            <a:extLst>
              <a:ext uri="{FF2B5EF4-FFF2-40B4-BE49-F238E27FC236}">
                <a16:creationId xmlns:a16="http://schemas.microsoft.com/office/drawing/2014/main" id="{4AB1CD4B-2C7F-1593-8E69-B7450F3DCAD6}"/>
              </a:ext>
            </a:extLst>
          </p:cNvPr>
          <p:cNvSpPr>
            <a:spLocks noGrp="1"/>
          </p:cNvSpPr>
          <p:nvPr>
            <p:ph type="title"/>
          </p:nvPr>
        </p:nvSpPr>
        <p:spPr>
          <a:xfrm>
            <a:off x="2387210" y="2568114"/>
            <a:ext cx="7417580" cy="1267040"/>
          </a:xfrm>
        </p:spPr>
        <p:txBody>
          <a:bodyPr rtlCol="0"/>
          <a:lstStyle>
            <a:defPPr>
              <a:defRPr lang="es-ES"/>
            </a:defPPr>
          </a:lstStyle>
          <a:p>
            <a:pPr rtl="0"/>
            <a:r>
              <a:rPr lang="es-ES" b="1" dirty="0"/>
              <a:t>Preguntas comisión</a:t>
            </a:r>
          </a:p>
        </p:txBody>
      </p:sp>
      <p:pic>
        <p:nvPicPr>
          <p:cNvPr id="10" name="Imagen 9">
            <a:extLst>
              <a:ext uri="{FF2B5EF4-FFF2-40B4-BE49-F238E27FC236}">
                <a16:creationId xmlns:a16="http://schemas.microsoft.com/office/drawing/2014/main" id="{FBCCAFCF-59D0-9833-7BA2-24D10B6F8D7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162973" cy="1162973"/>
          </a:xfrm>
          <a:prstGeom prst="rect">
            <a:avLst/>
          </a:prstGeom>
          <a:effectLst>
            <a:softEdge rad="127000"/>
          </a:effectLst>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EFBE-466C-7C4E-73F7-7474497E64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ECFB78-B246-8EC2-C4C5-38644FA0645C}"/>
              </a:ext>
            </a:extLst>
          </p:cNvPr>
          <p:cNvSpPr>
            <a:spLocks noGrp="1"/>
          </p:cNvSpPr>
          <p:nvPr>
            <p:ph type="title"/>
          </p:nvPr>
        </p:nvSpPr>
        <p:spPr>
          <a:xfrm>
            <a:off x="6562816" y="457200"/>
            <a:ext cx="4837176" cy="1993392"/>
          </a:xfrm>
          <a:noFill/>
        </p:spPr>
        <p:txBody>
          <a:bodyPr rtlCol="0" anchor="b">
            <a:noAutofit/>
          </a:bodyPr>
          <a:lstStyle>
            <a:defPPr>
              <a:defRPr lang="es-ES"/>
            </a:defPPr>
          </a:lstStyle>
          <a:p>
            <a:pPr rtl="0"/>
            <a:r>
              <a:rPr lang="es-ES" sz="5400" b="1" dirty="0"/>
              <a:t>Integrantes</a:t>
            </a:r>
          </a:p>
        </p:txBody>
      </p:sp>
      <p:sp>
        <p:nvSpPr>
          <p:cNvPr id="3" name="Marcador de contenido 2">
            <a:extLst>
              <a:ext uri="{FF2B5EF4-FFF2-40B4-BE49-F238E27FC236}">
                <a16:creationId xmlns:a16="http://schemas.microsoft.com/office/drawing/2014/main" id="{BF04C046-49BF-F84E-4FC6-83C4DCE5CBBD}"/>
              </a:ext>
            </a:extLst>
          </p:cNvPr>
          <p:cNvSpPr>
            <a:spLocks noGrp="1"/>
          </p:cNvSpPr>
          <p:nvPr>
            <p:ph idx="1"/>
          </p:nvPr>
        </p:nvSpPr>
        <p:spPr>
          <a:xfrm>
            <a:off x="6562818" y="2752344"/>
            <a:ext cx="4837174" cy="2162556"/>
          </a:xfrm>
          <a:noFill/>
        </p:spPr>
        <p:txBody>
          <a:bodyPr rtlCol="0" anchor="t">
            <a:normAutofit/>
          </a:bodyPr>
          <a:lstStyle>
            <a:defPPr>
              <a:defRPr lang="es-ES"/>
            </a:defPPr>
          </a:lstStyle>
          <a:p>
            <a:pPr rtl="0"/>
            <a:r>
              <a:rPr lang="es-ES" b="1" dirty="0"/>
              <a:t>Diego Medel </a:t>
            </a:r>
            <a:r>
              <a:rPr lang="es-ES" sz="1200" b="1" dirty="0"/>
              <a:t>(desarrollo y dirección de proyecto)</a:t>
            </a:r>
          </a:p>
          <a:p>
            <a:pPr rtl="0"/>
            <a:r>
              <a:rPr lang="es-ES" b="1" dirty="0"/>
              <a:t>TOMAS DURÁN </a:t>
            </a:r>
            <a:r>
              <a:rPr lang="es-ES" sz="1200" b="1" dirty="0"/>
              <a:t>(documentación)</a:t>
            </a:r>
          </a:p>
          <a:p>
            <a:pPr rtl="0"/>
            <a:r>
              <a:rPr lang="es-ES" b="1" dirty="0"/>
              <a:t>HERNÁN</a:t>
            </a:r>
            <a:r>
              <a:rPr lang="es-ES" dirty="0"/>
              <a:t> </a:t>
            </a:r>
            <a:r>
              <a:rPr lang="es-ES" b="1" dirty="0"/>
              <a:t>CHAMORRO</a:t>
            </a:r>
            <a:r>
              <a:rPr lang="es-ES" dirty="0"/>
              <a:t> </a:t>
            </a:r>
            <a:r>
              <a:rPr lang="es-ES" sz="1200" b="1" dirty="0"/>
              <a:t>(desarrollo)</a:t>
            </a:r>
          </a:p>
        </p:txBody>
      </p:sp>
      <p:pic>
        <p:nvPicPr>
          <p:cNvPr id="8" name="Marcador de posición de imagen 7">
            <a:extLst>
              <a:ext uri="{FF2B5EF4-FFF2-40B4-BE49-F238E27FC236}">
                <a16:creationId xmlns:a16="http://schemas.microsoft.com/office/drawing/2014/main" id="{DF429B1E-6585-6DDE-2195-6F8B7D1609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pic>
        <p:nvPicPr>
          <p:cNvPr id="10" name="Imagen 9">
            <a:extLst>
              <a:ext uri="{FF2B5EF4-FFF2-40B4-BE49-F238E27FC236}">
                <a16:creationId xmlns:a16="http://schemas.microsoft.com/office/drawing/2014/main" id="{8DEF593B-E84E-BAA3-671F-D726F18E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900" y="0"/>
            <a:ext cx="3086100" cy="768096"/>
          </a:xfrm>
          <a:prstGeom prst="rect">
            <a:avLst/>
          </a:prstGeom>
        </p:spPr>
      </p:pic>
      <p:pic>
        <p:nvPicPr>
          <p:cNvPr id="4" name="Imagen 3">
            <a:extLst>
              <a:ext uri="{FF2B5EF4-FFF2-40B4-BE49-F238E27FC236}">
                <a16:creationId xmlns:a16="http://schemas.microsoft.com/office/drawing/2014/main" id="{03A8A6A5-2544-9BD3-A271-C341041D0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3090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E566D0-B044-4C78-2105-FAF2B84A845A}"/>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1418431" y="934085"/>
            <a:ext cx="9355138" cy="690880"/>
          </a:xfrm>
          <a:noFill/>
        </p:spPr>
        <p:txBody>
          <a:bodyPr rtlCol="0">
            <a:noAutofit/>
          </a:bodyPr>
          <a:lstStyle>
            <a:defPPr>
              <a:defRPr lang="es-ES"/>
            </a:defPPr>
          </a:lstStyle>
          <a:p>
            <a:r>
              <a:rPr lang="es-ES" sz="5400" b="1" dirty="0"/>
              <a:t>DESCRIPCIÓN DEL PROYECTO</a:t>
            </a:r>
          </a:p>
        </p:txBody>
      </p:sp>
      <p:sp>
        <p:nvSpPr>
          <p:cNvPr id="8" name="Rectángulo: esquinas redondeadas 7">
            <a:extLst>
              <a:ext uri="{FF2B5EF4-FFF2-40B4-BE49-F238E27FC236}">
                <a16:creationId xmlns:a16="http://schemas.microsoft.com/office/drawing/2014/main" id="{4DDD29E2-4D3C-E68D-927E-847DD70EFECF}"/>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153C46BD-BAB6-AE68-98A4-B26A581A9EA6}"/>
              </a:ext>
            </a:extLst>
          </p:cNvPr>
          <p:cNvSpPr txBox="1"/>
          <p:nvPr/>
        </p:nvSpPr>
        <p:spPr>
          <a:xfrm>
            <a:off x="757238" y="1957388"/>
            <a:ext cx="4500562" cy="4201150"/>
          </a:xfrm>
          <a:prstGeom prst="rect">
            <a:avLst/>
          </a:prstGeom>
          <a:noFill/>
        </p:spPr>
        <p:txBody>
          <a:bodyPr wrap="square" rtlCol="0">
            <a:spAutoFit/>
          </a:bodyPr>
          <a:lstStyle/>
          <a:p>
            <a:pPr algn="ctr"/>
            <a:r>
              <a:rPr lang="es-ES" sz="4000" b="1" dirty="0"/>
              <a:t>Problema</a:t>
            </a:r>
          </a:p>
          <a:p>
            <a:pPr algn="ctr"/>
            <a:endParaRPr lang="es-ES" sz="1100" b="1" dirty="0"/>
          </a:p>
          <a:p>
            <a:pPr algn="ctr"/>
            <a:r>
              <a:rPr lang="es-ES" dirty="0"/>
              <a:t>En Chile, el abandono de mascotas es una problemática social recurrente que se presenta de forma cotidiana. En múltiples casos, perros y gatos son abandonados debido a diversos motivos.</a:t>
            </a:r>
          </a:p>
          <a:p>
            <a:pPr algn="ctr"/>
            <a:endParaRPr lang="es-ES" dirty="0"/>
          </a:p>
          <a:p>
            <a:pPr algn="ctr"/>
            <a:r>
              <a:rPr lang="es-ES" dirty="0"/>
              <a:t>De acuerdo con el </a:t>
            </a:r>
            <a:r>
              <a:rPr lang="es-ES" i="1" dirty="0"/>
              <a:t>Primer Estudio Nacional de Población Animal</a:t>
            </a:r>
            <a:r>
              <a:rPr lang="es-ES" dirty="0"/>
              <a:t>, en el país existen cerca de </a:t>
            </a:r>
            <a:r>
              <a:rPr lang="es-ES" b="1" dirty="0"/>
              <a:t>4,05 millones de animales que viven sin supervisión</a:t>
            </a:r>
            <a:r>
              <a:rPr lang="es-ES" dirty="0"/>
              <a:t>, lo que evidencia un alto nivel de desprotección y abandono animal (</a:t>
            </a:r>
            <a:r>
              <a:rPr lang="es-ES" dirty="0" err="1"/>
              <a:t>Subdere</a:t>
            </a:r>
            <a:r>
              <a:rPr lang="es-ES" dirty="0"/>
              <a:t> &amp; Universidad Católica de Chile, 2022).</a:t>
            </a:r>
            <a:endParaRPr lang="es-CL" b="1" dirty="0"/>
          </a:p>
        </p:txBody>
      </p:sp>
      <p:pic>
        <p:nvPicPr>
          <p:cNvPr id="11" name="Imagen 10">
            <a:extLst>
              <a:ext uri="{FF2B5EF4-FFF2-40B4-BE49-F238E27FC236}">
                <a16:creationId xmlns:a16="http://schemas.microsoft.com/office/drawing/2014/main" id="{FE0E6537-37D6-FFD6-2D43-456C2E17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pic>
        <p:nvPicPr>
          <p:cNvPr id="13" name="Imagen 12">
            <a:extLst>
              <a:ext uri="{FF2B5EF4-FFF2-40B4-BE49-F238E27FC236}">
                <a16:creationId xmlns:a16="http://schemas.microsoft.com/office/drawing/2014/main" id="{AF6ED815-4791-E7C5-C8ED-2C4DF510E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7" name="Rectángulo: esquinas redondeadas 16">
            <a:extLst>
              <a:ext uri="{FF2B5EF4-FFF2-40B4-BE49-F238E27FC236}">
                <a16:creationId xmlns:a16="http://schemas.microsoft.com/office/drawing/2014/main" id="{E25B7655-3205-0FAB-A7ED-95DA5DD03744}"/>
              </a:ext>
            </a:extLst>
          </p:cNvPr>
          <p:cNvSpPr/>
          <p:nvPr/>
        </p:nvSpPr>
        <p:spPr>
          <a:xfrm>
            <a:off x="69596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CuadroTexto 18">
            <a:extLst>
              <a:ext uri="{FF2B5EF4-FFF2-40B4-BE49-F238E27FC236}">
                <a16:creationId xmlns:a16="http://schemas.microsoft.com/office/drawing/2014/main" id="{98BADFED-F8B2-4465-894B-EA8A4A0837E5}"/>
              </a:ext>
            </a:extLst>
          </p:cNvPr>
          <p:cNvSpPr txBox="1"/>
          <p:nvPr/>
        </p:nvSpPr>
        <p:spPr>
          <a:xfrm>
            <a:off x="7226300" y="2064187"/>
            <a:ext cx="3987800" cy="3585597"/>
          </a:xfrm>
          <a:prstGeom prst="rect">
            <a:avLst/>
          </a:prstGeom>
          <a:noFill/>
        </p:spPr>
        <p:txBody>
          <a:bodyPr wrap="square">
            <a:spAutoFit/>
          </a:bodyPr>
          <a:lstStyle/>
          <a:p>
            <a:pPr algn="ctr"/>
            <a:r>
              <a:rPr lang="es-ES" sz="3600" b="1" dirty="0"/>
              <a:t>Propuesta</a:t>
            </a:r>
          </a:p>
          <a:p>
            <a:pPr algn="ctr"/>
            <a:endParaRPr lang="es-ES" sz="1100" b="1" dirty="0"/>
          </a:p>
          <a:p>
            <a:pPr algn="ctr"/>
            <a:r>
              <a:rPr lang="es-ES" dirty="0"/>
              <a:t>Para resolver esta problemática se creará </a:t>
            </a:r>
            <a:r>
              <a:rPr lang="es-ES" dirty="0" err="1"/>
              <a:t>PetHub</a:t>
            </a:r>
            <a:r>
              <a:rPr lang="es-ES" dirty="0"/>
              <a:t>, una aplicación para dispositivos móviles diseñada para resolver estos problemas apoyando el cuidado de mascotas.</a:t>
            </a:r>
          </a:p>
          <a:p>
            <a:pPr algn="ctr"/>
            <a:endParaRPr lang="es-ES" dirty="0"/>
          </a:p>
          <a:p>
            <a:pPr algn="ctr"/>
            <a:r>
              <a:rPr lang="es-ES" dirty="0"/>
              <a:t>Se busca conectar a personas que no pueden cuidar a sus mascotas con usuarios dispuestos a adoptarlos o brindarles acogida temporal.</a:t>
            </a:r>
          </a:p>
        </p:txBody>
      </p:sp>
      <p:sp>
        <p:nvSpPr>
          <p:cNvPr id="20" name="Flecha: a la derecha 19">
            <a:extLst>
              <a:ext uri="{FF2B5EF4-FFF2-40B4-BE49-F238E27FC236}">
                <a16:creationId xmlns:a16="http://schemas.microsoft.com/office/drawing/2014/main" id="{72191CA7-2AE1-27E9-9F7E-79F47250DB4C}"/>
              </a:ext>
            </a:extLst>
          </p:cNvPr>
          <p:cNvSpPr/>
          <p:nvPr/>
        </p:nvSpPr>
        <p:spPr>
          <a:xfrm>
            <a:off x="5797550" y="3496965"/>
            <a:ext cx="596900" cy="690880"/>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DB13-F88A-C878-804D-5A1E65E1ED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33EAE-12A5-2B99-F90D-82FFF65EF0B8}"/>
              </a:ext>
            </a:extLst>
          </p:cNvPr>
          <p:cNvSpPr>
            <a:spLocks noGrp="1"/>
          </p:cNvSpPr>
          <p:nvPr>
            <p:ph type="ctrTitle"/>
          </p:nvPr>
        </p:nvSpPr>
        <p:spPr>
          <a:xfrm>
            <a:off x="757238" y="1202525"/>
            <a:ext cx="4976019" cy="552441"/>
          </a:xfrm>
          <a:noFill/>
        </p:spPr>
        <p:txBody>
          <a:bodyPr rtlCol="0">
            <a:noAutofit/>
          </a:bodyPr>
          <a:lstStyle>
            <a:defPPr>
              <a:defRPr lang="es-ES"/>
            </a:defPPr>
          </a:lstStyle>
          <a:p>
            <a:r>
              <a:rPr lang="es-ES" b="1" dirty="0"/>
              <a:t>Objetivo general</a:t>
            </a:r>
          </a:p>
        </p:txBody>
      </p:sp>
      <p:pic>
        <p:nvPicPr>
          <p:cNvPr id="13" name="Imagen 12">
            <a:extLst>
              <a:ext uri="{FF2B5EF4-FFF2-40B4-BE49-F238E27FC236}">
                <a16:creationId xmlns:a16="http://schemas.microsoft.com/office/drawing/2014/main" id="{6097B3F5-5E4A-7047-51FF-1FD8F606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DD1438E4-FDA4-21F9-95DB-590F10DCA02C}"/>
              </a:ext>
            </a:extLst>
          </p:cNvPr>
          <p:cNvSpPr txBox="1"/>
          <p:nvPr/>
        </p:nvSpPr>
        <p:spPr>
          <a:xfrm>
            <a:off x="757238" y="2585234"/>
            <a:ext cx="4500562" cy="3170099"/>
          </a:xfrm>
          <a:prstGeom prst="rect">
            <a:avLst/>
          </a:prstGeom>
          <a:noFill/>
        </p:spPr>
        <p:txBody>
          <a:bodyPr wrap="square" rtlCol="0">
            <a:spAutoFit/>
          </a:bodyPr>
          <a:lstStyle/>
          <a:p>
            <a:pPr algn="ctr"/>
            <a:r>
              <a:rPr lang="es-ES" sz="2000" dirty="0"/>
              <a:t>Desarrollar e implementar </a:t>
            </a:r>
            <a:r>
              <a:rPr lang="es-ES" sz="2000" b="1" dirty="0" err="1">
                <a:solidFill>
                  <a:srgbClr val="008080"/>
                </a:solidFill>
              </a:rPr>
              <a:t>PetHub</a:t>
            </a:r>
            <a:r>
              <a:rPr lang="es-ES" sz="2000" b="1" dirty="0">
                <a:solidFill>
                  <a:srgbClr val="008080"/>
                </a:solidFill>
              </a:rPr>
              <a:t>, </a:t>
            </a:r>
            <a:r>
              <a:rPr lang="es-ES" sz="2000" dirty="0"/>
              <a:t>una</a:t>
            </a:r>
            <a:r>
              <a:rPr lang="es-ES" sz="2000" b="1" dirty="0">
                <a:solidFill>
                  <a:srgbClr val="008080"/>
                </a:solidFill>
              </a:rPr>
              <a:t> </a:t>
            </a:r>
            <a:r>
              <a:rPr lang="es-ES" sz="2000" dirty="0"/>
              <a:t>aplicación móvil que facilite la adopción y el cuidado temporal de mascotas, inicialmente en la comuna de San Joaquín, incorporando un módulo de inteligencia artificial para validar la autenticidad de las imágenes y aumentar la confiabilidad de la información, contribuyendo a la reducción del abandono animal.</a:t>
            </a:r>
            <a:endParaRPr lang="es-CL" sz="2000" dirty="0"/>
          </a:p>
        </p:txBody>
      </p:sp>
      <p:sp>
        <p:nvSpPr>
          <p:cNvPr id="6" name="Rectángulo: esquinas redondeadas 5">
            <a:extLst>
              <a:ext uri="{FF2B5EF4-FFF2-40B4-BE49-F238E27FC236}">
                <a16:creationId xmlns:a16="http://schemas.microsoft.com/office/drawing/2014/main" id="{93250F22-09D9-90BC-658A-B3C56C0742A0}"/>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6AB43A69-CFE8-4226-A6E1-C024203F9EE1}"/>
              </a:ext>
            </a:extLst>
          </p:cNvPr>
          <p:cNvSpPr/>
          <p:nvPr/>
        </p:nvSpPr>
        <p:spPr>
          <a:xfrm>
            <a:off x="69342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180F34A7-C95E-9D9A-19D7-6FD1EA4201BD}"/>
              </a:ext>
            </a:extLst>
          </p:cNvPr>
          <p:cNvSpPr txBox="1"/>
          <p:nvPr/>
        </p:nvSpPr>
        <p:spPr>
          <a:xfrm>
            <a:off x="7053265" y="2244207"/>
            <a:ext cx="4381497" cy="4524315"/>
          </a:xfrm>
          <a:prstGeom prst="rect">
            <a:avLst/>
          </a:prstGeom>
          <a:noFill/>
        </p:spPr>
        <p:txBody>
          <a:bodyPr wrap="square" rtlCol="0">
            <a:spAutoFit/>
          </a:bodyPr>
          <a:lstStyle/>
          <a:p>
            <a:pPr marL="342900" indent="-342900">
              <a:buFont typeface="+mj-lt"/>
              <a:buAutoNum type="arabicPeriod"/>
            </a:pPr>
            <a:r>
              <a:rPr lang="es-ES" b="1" dirty="0"/>
              <a:t>Integrar</a:t>
            </a:r>
            <a:r>
              <a:rPr lang="es-ES" dirty="0"/>
              <a:t> inteligencia artificial para la validación de imágenes publicadas.</a:t>
            </a:r>
          </a:p>
          <a:p>
            <a:pPr marL="342900" indent="-342900">
              <a:buFont typeface="+mj-lt"/>
              <a:buAutoNum type="arabicPeriod"/>
            </a:pPr>
            <a:endParaRPr lang="es-ES" dirty="0"/>
          </a:p>
          <a:p>
            <a:pPr marL="342900" indent="-342900">
              <a:buFont typeface="+mj-lt"/>
              <a:buAutoNum type="arabicPeriod"/>
            </a:pPr>
            <a:r>
              <a:rPr lang="es-ES" b="1" dirty="0"/>
              <a:t>Implementar</a:t>
            </a:r>
            <a:r>
              <a:rPr lang="es-ES" dirty="0"/>
              <a:t> las funcionalidades principales de </a:t>
            </a:r>
            <a:r>
              <a:rPr lang="es-ES" dirty="0" err="1"/>
              <a:t>PetHub</a:t>
            </a:r>
            <a:r>
              <a:rPr lang="es-ES" dirty="0"/>
              <a:t> para la adopción y cuidado de mascotas.</a:t>
            </a:r>
          </a:p>
          <a:p>
            <a:pPr marL="342900" indent="-342900">
              <a:buFont typeface="+mj-lt"/>
              <a:buAutoNum type="arabicPeriod"/>
            </a:pPr>
            <a:endParaRPr lang="es-ES" dirty="0"/>
          </a:p>
          <a:p>
            <a:pPr marL="342900" indent="-342900">
              <a:buFont typeface="+mj-lt"/>
              <a:buAutoNum type="arabicPeriod"/>
            </a:pPr>
            <a:r>
              <a:rPr lang="es-ES" b="1" dirty="0"/>
              <a:t>Implementar </a:t>
            </a:r>
            <a:r>
              <a:rPr lang="es-ES" dirty="0"/>
              <a:t>un sistema de gestión de datos seguro, que permita almacenar y administrar la información de usuarios</a:t>
            </a:r>
          </a:p>
          <a:p>
            <a:pPr marL="342900" indent="-342900">
              <a:buFont typeface="+mj-lt"/>
              <a:buAutoNum type="arabicPeriod"/>
            </a:pPr>
            <a:endParaRPr lang="es-ES" dirty="0"/>
          </a:p>
          <a:p>
            <a:pPr marL="342900" indent="-342900">
              <a:buFont typeface="+mj-lt"/>
              <a:buAutoNum type="arabicPeriod"/>
            </a:pPr>
            <a:r>
              <a:rPr lang="es-ES" b="1" dirty="0"/>
              <a:t>Desarrollar</a:t>
            </a:r>
            <a:r>
              <a:rPr lang="es-ES" dirty="0"/>
              <a:t> una interfaz gráfica clara, accesible y responsiva.</a:t>
            </a:r>
          </a:p>
          <a:p>
            <a:endParaRPr lang="es-ES" dirty="0"/>
          </a:p>
          <a:p>
            <a:endParaRPr lang="es-ES" dirty="0"/>
          </a:p>
          <a:p>
            <a:endParaRPr lang="es-CL" dirty="0"/>
          </a:p>
        </p:txBody>
      </p:sp>
      <p:sp>
        <p:nvSpPr>
          <p:cNvPr id="12" name="Título 1">
            <a:extLst>
              <a:ext uri="{FF2B5EF4-FFF2-40B4-BE49-F238E27FC236}">
                <a16:creationId xmlns:a16="http://schemas.microsoft.com/office/drawing/2014/main" id="{5C765801-48F3-FD1A-908B-F96C61E8BB71}"/>
              </a:ext>
            </a:extLst>
          </p:cNvPr>
          <p:cNvSpPr txBox="1">
            <a:spLocks/>
          </p:cNvSpPr>
          <p:nvPr/>
        </p:nvSpPr>
        <p:spPr>
          <a:xfrm>
            <a:off x="6696473" y="1202525"/>
            <a:ext cx="497601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CL" b="1" dirty="0"/>
              <a:t>Objetivo específico</a:t>
            </a:r>
          </a:p>
        </p:txBody>
      </p:sp>
      <p:pic>
        <p:nvPicPr>
          <p:cNvPr id="4" name="Imagen 3">
            <a:extLst>
              <a:ext uri="{FF2B5EF4-FFF2-40B4-BE49-F238E27FC236}">
                <a16:creationId xmlns:a16="http://schemas.microsoft.com/office/drawing/2014/main" id="{F7DA6E08-8045-2EAF-8FA5-51A66252F02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3A6456B6-0A6C-C3D4-BC37-B19C7B2AC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1784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C2D62-1224-62AA-12A9-18408E0373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596CFD-292C-6C30-AF37-139FB95038DB}"/>
              </a:ext>
            </a:extLst>
          </p:cNvPr>
          <p:cNvSpPr>
            <a:spLocks noGrp="1"/>
          </p:cNvSpPr>
          <p:nvPr>
            <p:ph type="ctrTitle"/>
          </p:nvPr>
        </p:nvSpPr>
        <p:spPr>
          <a:xfrm>
            <a:off x="1042988" y="650084"/>
            <a:ext cx="3675857" cy="552441"/>
          </a:xfrm>
          <a:noFill/>
        </p:spPr>
        <p:txBody>
          <a:bodyPr rtlCol="0">
            <a:noAutofit/>
          </a:bodyPr>
          <a:lstStyle>
            <a:defPPr>
              <a:defRPr lang="es-ES"/>
            </a:defPPr>
          </a:lstStyle>
          <a:p>
            <a:r>
              <a:rPr lang="es-ES" b="1" dirty="0"/>
              <a:t>Alcance</a:t>
            </a:r>
          </a:p>
        </p:txBody>
      </p:sp>
      <p:pic>
        <p:nvPicPr>
          <p:cNvPr id="13" name="Imagen 12">
            <a:extLst>
              <a:ext uri="{FF2B5EF4-FFF2-40B4-BE49-F238E27FC236}">
                <a16:creationId xmlns:a16="http://schemas.microsoft.com/office/drawing/2014/main" id="{40FC9181-F246-0906-61B3-EDFAFEDC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3C4B435A-9751-D51E-4869-AFFE2F5228B5}"/>
              </a:ext>
            </a:extLst>
          </p:cNvPr>
          <p:cNvSpPr txBox="1"/>
          <p:nvPr/>
        </p:nvSpPr>
        <p:spPr>
          <a:xfrm>
            <a:off x="850900" y="1403341"/>
            <a:ext cx="4406900" cy="4708981"/>
          </a:xfrm>
          <a:prstGeom prst="rect">
            <a:avLst/>
          </a:prstGeom>
          <a:noFill/>
        </p:spPr>
        <p:txBody>
          <a:bodyPr wrap="square" rtlCol="0">
            <a:spAutoFit/>
          </a:bodyPr>
          <a:lstStyle/>
          <a:p>
            <a:pPr marL="342900" indent="-342900">
              <a:buFont typeface="Arial" panose="020B0604020202020204" pitchFamily="34" charset="0"/>
              <a:buChar char="•"/>
            </a:pPr>
            <a:r>
              <a:rPr lang="es-ES" sz="2000" dirty="0"/>
              <a:t>Desarrollar una aplicación que permita a personas cuidar, adoptar y poner en adopción a mascotas.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Permitir el registro de usuarios, publicación de mascotas, búsqueda filtrada y contacto entre usuarios interesados en procesos de adopción.</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Incorporar un módulo de inteligencia artificial para la validación de imágenes, con el fin de aumentar la confiabilidad de la información publicada</a:t>
            </a:r>
          </a:p>
        </p:txBody>
      </p:sp>
      <p:sp>
        <p:nvSpPr>
          <p:cNvPr id="6" name="Rectángulo: esquinas redondeadas 5">
            <a:extLst>
              <a:ext uri="{FF2B5EF4-FFF2-40B4-BE49-F238E27FC236}">
                <a16:creationId xmlns:a16="http://schemas.microsoft.com/office/drawing/2014/main" id="{BAAD89A3-6838-6FAC-C3D4-3206C1BD6B2B}"/>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7982D4AF-6157-8A82-F50B-075A76B0178E}"/>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B6ED9E7-A73A-B43B-7F20-FBCC1D617393}"/>
              </a:ext>
            </a:extLst>
          </p:cNvPr>
          <p:cNvSpPr txBox="1"/>
          <p:nvPr/>
        </p:nvSpPr>
        <p:spPr>
          <a:xfrm>
            <a:off x="7053265" y="1403341"/>
            <a:ext cx="4381497" cy="4401205"/>
          </a:xfrm>
          <a:prstGeom prst="rect">
            <a:avLst/>
          </a:prstGeom>
          <a:noFill/>
        </p:spPr>
        <p:txBody>
          <a:bodyPr wrap="square" rtlCol="0">
            <a:spAutoFit/>
          </a:bodyPr>
          <a:lstStyle/>
          <a:p>
            <a:pPr marL="285750" indent="-285750">
              <a:buFont typeface="Arial" panose="020B0604020202020204" pitchFamily="34" charset="0"/>
              <a:buChar char="•"/>
            </a:pPr>
            <a:r>
              <a:rPr lang="es-ES" sz="2000" dirty="0"/>
              <a:t>La implementación y validación del sistema se realizará en la comuna de San Joaquín.</a:t>
            </a:r>
          </a:p>
          <a:p>
            <a:endParaRPr lang="es-ES" sz="2000" dirty="0"/>
          </a:p>
          <a:p>
            <a:pPr marL="285750" indent="-285750">
              <a:buFont typeface="Arial" panose="020B0604020202020204" pitchFamily="34" charset="0"/>
              <a:buChar char="•"/>
            </a:pPr>
            <a:r>
              <a:rPr lang="es-ES" sz="2000" dirty="0"/>
              <a:t>La aplicación requiere conexión a internet para los datos en tiempo real.</a:t>
            </a:r>
          </a:p>
          <a:p>
            <a:endParaRPr lang="es-ES" sz="2000" dirty="0"/>
          </a:p>
          <a:p>
            <a:pPr marL="285750" indent="-285750">
              <a:buFont typeface="Arial" panose="020B0604020202020204" pitchFamily="34" charset="0"/>
              <a:buChar char="•"/>
            </a:pPr>
            <a:r>
              <a:rPr lang="es-ES" sz="2000" dirty="0"/>
              <a:t>La aplicación en su fase inicial estará orientada exclusivamente a perros y gatos.</a:t>
            </a:r>
          </a:p>
          <a:p>
            <a:endParaRPr lang="es-ES" sz="2000" dirty="0"/>
          </a:p>
          <a:p>
            <a:pPr marL="285750" indent="-285750">
              <a:buFont typeface="Arial" panose="020B0604020202020204" pitchFamily="34" charset="0"/>
              <a:buChar char="•"/>
            </a:pPr>
            <a:r>
              <a:rPr lang="es-ES" sz="2000" dirty="0"/>
              <a:t>La aplicación en su fase inicial estará disponible para dispositivos </a:t>
            </a:r>
            <a:r>
              <a:rPr lang="es-CL" dirty="0"/>
              <a:t>Android™</a:t>
            </a:r>
            <a:r>
              <a:rPr lang="es-ES" sz="2000" dirty="0"/>
              <a:t>.</a:t>
            </a:r>
            <a:endParaRPr lang="es-CL" sz="2000" dirty="0"/>
          </a:p>
        </p:txBody>
      </p:sp>
      <p:sp>
        <p:nvSpPr>
          <p:cNvPr id="12" name="Título 1">
            <a:extLst>
              <a:ext uri="{FF2B5EF4-FFF2-40B4-BE49-F238E27FC236}">
                <a16:creationId xmlns:a16="http://schemas.microsoft.com/office/drawing/2014/main" id="{8C6BABD1-01C7-53A8-EFF8-D1D070D2A0FF}"/>
              </a:ext>
            </a:extLst>
          </p:cNvPr>
          <p:cNvSpPr txBox="1">
            <a:spLocks/>
          </p:cNvSpPr>
          <p:nvPr/>
        </p:nvSpPr>
        <p:spPr>
          <a:xfrm>
            <a:off x="7346554" y="650084"/>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limitaciones</a:t>
            </a:r>
            <a:endParaRPr lang="es-CL" b="1" dirty="0"/>
          </a:p>
        </p:txBody>
      </p:sp>
      <p:pic>
        <p:nvPicPr>
          <p:cNvPr id="4" name="Imagen 3">
            <a:extLst>
              <a:ext uri="{FF2B5EF4-FFF2-40B4-BE49-F238E27FC236}">
                <a16:creationId xmlns:a16="http://schemas.microsoft.com/office/drawing/2014/main" id="{6C7799AA-C3F8-7239-9CC1-3CC9DACC5356}"/>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5F845010-AA91-45F7-5ED7-2363B16CE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7254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FCEC-0C3F-9EDA-1CDF-22D95793BF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305FE-05EC-6816-C5D4-F933414A336E}"/>
              </a:ext>
            </a:extLst>
          </p:cNvPr>
          <p:cNvSpPr>
            <a:spLocks noGrp="1"/>
          </p:cNvSpPr>
          <p:nvPr>
            <p:ph type="ctrTitle"/>
          </p:nvPr>
        </p:nvSpPr>
        <p:spPr>
          <a:xfrm>
            <a:off x="3666416" y="149229"/>
            <a:ext cx="3910012" cy="552441"/>
          </a:xfrm>
          <a:noFill/>
        </p:spPr>
        <p:txBody>
          <a:bodyPr rtlCol="0">
            <a:noAutofit/>
          </a:bodyPr>
          <a:lstStyle>
            <a:defPPr>
              <a:defRPr lang="es-ES"/>
            </a:defPPr>
          </a:lstStyle>
          <a:p>
            <a:r>
              <a:rPr lang="es-ES" b="1" dirty="0">
                <a:latin typeface="+mn-lt"/>
              </a:rPr>
              <a:t>requerimientos</a:t>
            </a:r>
          </a:p>
        </p:txBody>
      </p:sp>
      <p:pic>
        <p:nvPicPr>
          <p:cNvPr id="13" name="Imagen 12">
            <a:extLst>
              <a:ext uri="{FF2B5EF4-FFF2-40B4-BE49-F238E27FC236}">
                <a16:creationId xmlns:a16="http://schemas.microsoft.com/office/drawing/2014/main" id="{3896C78B-89E7-A495-DC0B-20AB53E3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ABE318C6-51D4-5986-13F5-A77C41D7001B}"/>
              </a:ext>
            </a:extLst>
          </p:cNvPr>
          <p:cNvSpPr txBox="1"/>
          <p:nvPr/>
        </p:nvSpPr>
        <p:spPr>
          <a:xfrm>
            <a:off x="850900" y="1403341"/>
            <a:ext cx="4406900" cy="5109091"/>
          </a:xfrm>
          <a:prstGeom prst="rect">
            <a:avLst/>
          </a:prstGeom>
          <a:noFill/>
        </p:spPr>
        <p:txBody>
          <a:bodyPr wrap="square" rtlCol="0">
            <a:spAutoFit/>
          </a:bodyPr>
          <a:lstStyle/>
          <a:p>
            <a:pPr marL="342900" indent="-342900">
              <a:buFont typeface="Arial" panose="020B0604020202020204" pitchFamily="34" charset="0"/>
              <a:buChar char="•"/>
            </a:pPr>
            <a:r>
              <a:rPr lang="es-ES" b="1" dirty="0"/>
              <a:t>RF-01: Gestión de usuarios</a:t>
            </a:r>
            <a:br>
              <a:rPr lang="es-ES" dirty="0"/>
            </a:br>
            <a:r>
              <a:rPr lang="es-ES" dirty="0"/>
              <a:t>La aplicación permitirá el registro, inicio de sesión y edición de perfil de los usuarios.</a:t>
            </a:r>
          </a:p>
          <a:p>
            <a:pPr marL="342900" indent="-342900">
              <a:buFont typeface="Arial" panose="020B0604020202020204" pitchFamily="34" charset="0"/>
              <a:buChar char="•"/>
            </a:pPr>
            <a:r>
              <a:rPr lang="es-ES" b="1" dirty="0"/>
              <a:t>RF-02: Publicación de mascotas</a:t>
            </a:r>
            <a:br>
              <a:rPr lang="es-ES" dirty="0"/>
            </a:br>
            <a:r>
              <a:rPr lang="es-ES" dirty="0"/>
              <a:t>El usuario podrá publicar mascotas en adopción, incluyendo fotografías y datos relevantes.</a:t>
            </a:r>
          </a:p>
          <a:p>
            <a:pPr marL="342900" indent="-342900">
              <a:buFont typeface="Arial" panose="020B0604020202020204" pitchFamily="34" charset="0"/>
              <a:buChar char="•"/>
            </a:pPr>
            <a:r>
              <a:rPr lang="es-ES" b="1" dirty="0"/>
              <a:t>RF-03: Visualización y búsqueda de mascotas</a:t>
            </a:r>
            <a:br>
              <a:rPr lang="es-ES" dirty="0"/>
            </a:br>
            <a:r>
              <a:rPr lang="es-ES" dirty="0"/>
              <a:t>El sistema permitirá visualizar un listado de mascotas disponibles y realizar búsquedas mediante filtros.</a:t>
            </a:r>
          </a:p>
          <a:p>
            <a:pPr marL="342900" indent="-342900">
              <a:buFont typeface="Arial" panose="020B0604020202020204" pitchFamily="34" charset="0"/>
              <a:buChar char="•"/>
            </a:pPr>
            <a:r>
              <a:rPr lang="es-ES" b="1" dirty="0"/>
              <a:t>RF-04: Comunicación entre usuarios</a:t>
            </a:r>
            <a:br>
              <a:rPr lang="es-ES" dirty="0"/>
            </a:br>
            <a:r>
              <a:rPr lang="es-ES" dirty="0"/>
              <a:t>La aplicación permitirá la comunicación directa entre usuarios mediante mensajería interna.</a:t>
            </a:r>
          </a:p>
          <a:p>
            <a:endParaRPr lang="es-ES" sz="2000" dirty="0"/>
          </a:p>
        </p:txBody>
      </p:sp>
      <p:sp>
        <p:nvSpPr>
          <p:cNvPr id="6" name="Rectángulo: esquinas redondeadas 5">
            <a:extLst>
              <a:ext uri="{FF2B5EF4-FFF2-40B4-BE49-F238E27FC236}">
                <a16:creationId xmlns:a16="http://schemas.microsoft.com/office/drawing/2014/main" id="{58E08E23-AC09-7803-887C-05481742FDDA}"/>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2E5A2907-E77F-7180-80FF-1950922AA4B9}"/>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A910EBC2-7394-0071-8DDC-DE758E5D7B1D}"/>
              </a:ext>
            </a:extLst>
          </p:cNvPr>
          <p:cNvSpPr txBox="1"/>
          <p:nvPr/>
        </p:nvSpPr>
        <p:spPr>
          <a:xfrm>
            <a:off x="7140378" y="1403341"/>
            <a:ext cx="4381497"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t>RNF-01: Compatibilidad y plataforma</a:t>
            </a:r>
            <a:br>
              <a:rPr lang="es-ES" dirty="0"/>
            </a:br>
            <a:r>
              <a:rPr lang="es-ES" dirty="0"/>
              <a:t>La aplicación debe funcionar en dispositivos Android 10+</a:t>
            </a:r>
          </a:p>
          <a:p>
            <a:pPr marL="285750" indent="-285750">
              <a:buFont typeface="Arial" panose="020B0604020202020204" pitchFamily="34" charset="0"/>
              <a:buChar char="•"/>
            </a:pPr>
            <a:r>
              <a:rPr lang="es-ES" b="1" dirty="0"/>
              <a:t>RNF-02: Rendimiento</a:t>
            </a:r>
            <a:br>
              <a:rPr lang="es-ES" dirty="0"/>
            </a:br>
            <a:r>
              <a:rPr lang="es-ES" dirty="0"/>
              <a:t>Al menos se requieren 500kbps para subida de imágenes.</a:t>
            </a:r>
          </a:p>
          <a:p>
            <a:pPr marL="285750" indent="-285750">
              <a:buFont typeface="Arial" panose="020B0604020202020204" pitchFamily="34" charset="0"/>
              <a:buChar char="•"/>
            </a:pPr>
            <a:r>
              <a:rPr lang="es-ES" b="1" dirty="0"/>
              <a:t>RNF-03: Usabilidad e interfaz</a:t>
            </a:r>
            <a:br>
              <a:rPr lang="es-ES" dirty="0"/>
            </a:br>
            <a:r>
              <a:rPr lang="es-ES" dirty="0"/>
              <a:t>La aplicación debe cumplir con nuestra paleta de colores y contar con una navegación optimizada.</a:t>
            </a:r>
            <a:r>
              <a:rPr lang="es-ES" b="1" dirty="0"/>
              <a:t> </a:t>
            </a:r>
          </a:p>
          <a:p>
            <a:pPr marL="285750" indent="-285750">
              <a:buFont typeface="Arial" panose="020B0604020202020204" pitchFamily="34" charset="0"/>
              <a:buChar char="•"/>
            </a:pPr>
            <a:r>
              <a:rPr lang="es-ES" b="1" dirty="0"/>
              <a:t>RNF-04: Seguridad</a:t>
            </a:r>
            <a:br>
              <a:rPr lang="es-ES" dirty="0"/>
            </a:br>
            <a:r>
              <a:rPr lang="es-ES" dirty="0"/>
              <a:t>El acceso a la información estará protegido por el método de autentificación.</a:t>
            </a:r>
          </a:p>
        </p:txBody>
      </p:sp>
      <p:sp>
        <p:nvSpPr>
          <p:cNvPr id="12" name="Título 1">
            <a:extLst>
              <a:ext uri="{FF2B5EF4-FFF2-40B4-BE49-F238E27FC236}">
                <a16:creationId xmlns:a16="http://schemas.microsoft.com/office/drawing/2014/main" id="{179ED9DB-E468-F588-9B57-7F0FE24B4A55}"/>
              </a:ext>
            </a:extLst>
          </p:cNvPr>
          <p:cNvSpPr txBox="1">
            <a:spLocks/>
          </p:cNvSpPr>
          <p:nvPr/>
        </p:nvSpPr>
        <p:spPr>
          <a:xfrm>
            <a:off x="7140378" y="650084"/>
            <a:ext cx="408820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NO FUNCIONALES</a:t>
            </a:r>
            <a:endParaRPr lang="es-CL" b="1" dirty="0"/>
          </a:p>
        </p:txBody>
      </p:sp>
      <p:sp>
        <p:nvSpPr>
          <p:cNvPr id="4" name="Título 1">
            <a:extLst>
              <a:ext uri="{FF2B5EF4-FFF2-40B4-BE49-F238E27FC236}">
                <a16:creationId xmlns:a16="http://schemas.microsoft.com/office/drawing/2014/main" id="{E9B5B154-CBD9-0C86-3F90-3F1B2D182F8B}"/>
              </a:ext>
            </a:extLst>
          </p:cNvPr>
          <p:cNvSpPr txBox="1">
            <a:spLocks/>
          </p:cNvSpPr>
          <p:nvPr/>
        </p:nvSpPr>
        <p:spPr>
          <a:xfrm>
            <a:off x="1169589" y="641599"/>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FUNCIONALES</a:t>
            </a:r>
            <a:endParaRPr lang="es-CL" b="1" dirty="0"/>
          </a:p>
        </p:txBody>
      </p:sp>
      <p:pic>
        <p:nvPicPr>
          <p:cNvPr id="5" name="Imagen 4">
            <a:extLst>
              <a:ext uri="{FF2B5EF4-FFF2-40B4-BE49-F238E27FC236}">
                <a16:creationId xmlns:a16="http://schemas.microsoft.com/office/drawing/2014/main" id="{45EACA42-3003-5603-BD9E-C6DDAA95818A}"/>
              </a:ext>
            </a:extLst>
          </p:cNvPr>
          <p:cNvPicPr>
            <a:picLocks noChangeAspect="1"/>
          </p:cNvPicPr>
          <p:nvPr/>
        </p:nvPicPr>
        <p:blipFill>
          <a:blip r:embed="rId4">
            <a:alphaModFix amt="20000"/>
          </a:blip>
          <a:stretch>
            <a:fillRect/>
          </a:stretch>
        </p:blipFill>
        <p:spPr>
          <a:xfrm>
            <a:off x="2564278" y="-40500"/>
            <a:ext cx="6114288" cy="6858000"/>
          </a:xfrm>
          <a:prstGeom prst="rect">
            <a:avLst/>
          </a:prstGeom>
        </p:spPr>
      </p:pic>
      <p:pic>
        <p:nvPicPr>
          <p:cNvPr id="8" name="Imagen 7">
            <a:extLst>
              <a:ext uri="{FF2B5EF4-FFF2-40B4-BE49-F238E27FC236}">
                <a16:creationId xmlns:a16="http://schemas.microsoft.com/office/drawing/2014/main" id="{C37B92EF-45FF-21A2-0AC0-B4FFBCF7B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71942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5242427" y="850900"/>
            <a:ext cx="6085974" cy="626512"/>
          </a:xfrm>
          <a:noFill/>
        </p:spPr>
        <p:txBody>
          <a:bodyPr rtlCol="0" anchor="ctr"/>
          <a:lstStyle>
            <a:defPPr>
              <a:defRPr lang="es-ES"/>
            </a:defPPr>
          </a:lstStyle>
          <a:p>
            <a:pPr rtl="0"/>
            <a:r>
              <a:rPr lang="es-ES" b="1" dirty="0">
                <a:latin typeface="+mn-lt"/>
              </a:rPr>
              <a:t>Metodología de trabajo</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idx="1"/>
          </p:nvPr>
        </p:nvSpPr>
        <p:spPr>
          <a:xfrm>
            <a:off x="4783339" y="1701800"/>
            <a:ext cx="6241650" cy="4864100"/>
          </a:xfrm>
          <a:noFill/>
        </p:spPr>
        <p:txBody>
          <a:bodyPr vert="horz" lIns="91440" tIns="45720" rIns="91440" bIns="45720" rtlCol="0" anchor="t">
            <a:normAutofit/>
          </a:bodyPr>
          <a:lstStyle>
            <a:defPPr>
              <a:defRPr lang="es-ES"/>
            </a:defPPr>
          </a:lstStyle>
          <a:p>
            <a:pPr rtl="0"/>
            <a:r>
              <a:rPr lang="es-ES" sz="2000" dirty="0"/>
              <a:t>Se decide utilizar la metodología tradicional o de cascada ya que realizamos un análisis del proyecto para definir los requisitos del proyecto y definir la problemática que resuelve</a:t>
            </a:r>
          </a:p>
          <a:p>
            <a:r>
              <a:rPr lang="es-ES" sz="2000" dirty="0"/>
              <a:t>Dado que los requerimientos se mantienen estables, esta metodología permite avanzar de forma ordenada y secuencial por las fases de análisis, diseño, desarrollo, pruebas e implementación, facilitando el control y la documentación del proyecto.</a:t>
            </a:r>
          </a:p>
        </p:txBody>
      </p:sp>
      <p:pic>
        <p:nvPicPr>
          <p:cNvPr id="57" name="Marcador de posición de imagen 56">
            <a:extLst>
              <a:ext uri="{FF2B5EF4-FFF2-40B4-BE49-F238E27FC236}">
                <a16:creationId xmlns:a16="http://schemas.microsoft.com/office/drawing/2014/main" id="{9EB97DE2-4599-ACB3-E4C9-4386A02AD4C5}"/>
              </a:ext>
            </a:extLst>
          </p:cNvPr>
          <p:cNvPicPr>
            <a:picLocks noGrp="1" noChangeAspect="1"/>
          </p:cNvPicPr>
          <p:nvPr>
            <p:ph type="pic" sz="quarter" idx="10"/>
          </p:nvPr>
        </p:nvPicPr>
        <p:blipFill>
          <a:blip r:embed="rId3"/>
          <a:srcRect l="6597" r="6597"/>
          <a:stretch/>
        </p:blipFill>
        <p:spPr>
          <a:prstGeom prst="rect">
            <a:avLst/>
          </a:prstGeom>
        </p:spPr>
      </p:pic>
      <p:pic>
        <p:nvPicPr>
          <p:cNvPr id="59" name="Imagen 58">
            <a:extLst>
              <a:ext uri="{FF2B5EF4-FFF2-40B4-BE49-F238E27FC236}">
                <a16:creationId xmlns:a16="http://schemas.microsoft.com/office/drawing/2014/main" id="{23D686B6-B809-6A8F-FBC3-28F13C1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2746359" y="292100"/>
            <a:ext cx="6026846" cy="850900"/>
          </a:xfrm>
          <a:noFill/>
        </p:spPr>
        <p:txBody>
          <a:bodyPr rtlCol="0"/>
          <a:lstStyle>
            <a:defPPr>
              <a:defRPr lang="es-ES"/>
            </a:defPPr>
          </a:lstStyle>
          <a:p>
            <a:pPr rtl="0"/>
            <a:r>
              <a:rPr lang="es-ES" dirty="0"/>
              <a:t>Modelo de datos</a:t>
            </a:r>
          </a:p>
        </p:txBody>
      </p:sp>
      <p:pic>
        <p:nvPicPr>
          <p:cNvPr id="10" name="Imagen 9">
            <a:extLst>
              <a:ext uri="{FF2B5EF4-FFF2-40B4-BE49-F238E27FC236}">
                <a16:creationId xmlns:a16="http://schemas.microsoft.com/office/drawing/2014/main" id="{67013A10-1336-E922-FC4E-BD116986A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11" name="Imagen 10">
            <a:extLst>
              <a:ext uri="{FF2B5EF4-FFF2-40B4-BE49-F238E27FC236}">
                <a16:creationId xmlns:a16="http://schemas.microsoft.com/office/drawing/2014/main" id="{D934E9C0-86A7-3A1C-8D21-CF102AD1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
        <p:nvSpPr>
          <p:cNvPr id="13" name="Rectángulo: esquinas redondeadas 12">
            <a:extLst>
              <a:ext uri="{FF2B5EF4-FFF2-40B4-BE49-F238E27FC236}">
                <a16:creationId xmlns:a16="http://schemas.microsoft.com/office/drawing/2014/main" id="{DD23EB5A-6DF3-C276-D55E-5D01D4E4595F}"/>
              </a:ext>
            </a:extLst>
          </p:cNvPr>
          <p:cNvSpPr/>
          <p:nvPr/>
        </p:nvSpPr>
        <p:spPr>
          <a:xfrm>
            <a:off x="451545" y="2063750"/>
            <a:ext cx="3205162" cy="2730500"/>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84E75F4-94F1-C421-3E9C-68BCB5BFFA2D}"/>
              </a:ext>
            </a:extLst>
          </p:cNvPr>
          <p:cNvSpPr txBox="1"/>
          <p:nvPr/>
        </p:nvSpPr>
        <p:spPr>
          <a:xfrm>
            <a:off x="617538" y="2151727"/>
            <a:ext cx="2552700" cy="2554545"/>
          </a:xfrm>
          <a:prstGeom prst="rect">
            <a:avLst/>
          </a:prstGeom>
          <a:noFill/>
        </p:spPr>
        <p:txBody>
          <a:bodyPr wrap="square" rtlCol="0">
            <a:spAutoFit/>
          </a:bodyPr>
          <a:lstStyle/>
          <a:p>
            <a:r>
              <a:rPr lang="es-ES" sz="2000" dirty="0"/>
              <a:t>El presente modelo de datos se representa utilizando una estructura similar a tablas con el propósito de facilitar su comprensión y visualización. </a:t>
            </a:r>
            <a:endParaRPr lang="es-CL" sz="2000" dirty="0"/>
          </a:p>
        </p:txBody>
      </p:sp>
      <p:pic>
        <p:nvPicPr>
          <p:cNvPr id="4" name="Imagen 3" descr="Interfaz de usuario gráfica, Aplicación&#10;&#10;El contenido generado por IA puede ser incorrecto.">
            <a:extLst>
              <a:ext uri="{FF2B5EF4-FFF2-40B4-BE49-F238E27FC236}">
                <a16:creationId xmlns:a16="http://schemas.microsoft.com/office/drawing/2014/main" id="{12107C8E-8080-20BB-AEED-FA07871A59DF}"/>
              </a:ext>
            </a:extLst>
          </p:cNvPr>
          <p:cNvPicPr>
            <a:picLocks noChangeAspect="1"/>
          </p:cNvPicPr>
          <p:nvPr/>
        </p:nvPicPr>
        <p:blipFill>
          <a:blip r:embed="rId5">
            <a:extLst>
              <a:ext uri="{28A0092B-C50C-407E-A947-70E740481C1C}">
                <a14:useLocalDpi xmlns:a14="http://schemas.microsoft.com/office/drawing/2010/main" val="0"/>
              </a:ext>
            </a:extLst>
          </a:blip>
          <a:srcRect r="3260" b="6406"/>
          <a:stretch>
            <a:fillRect/>
          </a:stretch>
        </p:blipFill>
        <p:spPr>
          <a:xfrm>
            <a:off x="3822700" y="1071979"/>
            <a:ext cx="7876880" cy="5316794"/>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93140"/>
          </a:xfrm>
          <a:noFill/>
        </p:spPr>
        <p:txBody>
          <a:bodyPr rtlCol="0" anchor="ctr"/>
          <a:lstStyle>
            <a:defPPr>
              <a:defRPr lang="es-ES"/>
            </a:defPPr>
          </a:lstStyle>
          <a:p>
            <a:pPr rtl="0"/>
            <a:r>
              <a:rPr lang="es-ES" b="1" dirty="0"/>
              <a:t>Tecnologías USADAS</a:t>
            </a:r>
          </a:p>
        </p:txBody>
      </p:sp>
      <p:sp>
        <p:nvSpPr>
          <p:cNvPr id="5" name="Rectángulo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4307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6" name="AutoShape 2">
            <a:extLst>
              <a:ext uri="{FF2B5EF4-FFF2-40B4-BE49-F238E27FC236}">
                <a16:creationId xmlns:a16="http://schemas.microsoft.com/office/drawing/2014/main" id="{9E44D84C-3B1B-8A38-A7A2-0656CFCED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4" name="Imagen 13">
            <a:extLst>
              <a:ext uri="{FF2B5EF4-FFF2-40B4-BE49-F238E27FC236}">
                <a16:creationId xmlns:a16="http://schemas.microsoft.com/office/drawing/2014/main" id="{5DC47357-E258-C59A-5B26-AC74CFE24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9" name="Rectángulo 18">
            <a:extLst>
              <a:ext uri="{FF2B5EF4-FFF2-40B4-BE49-F238E27FC236}">
                <a16:creationId xmlns:a16="http://schemas.microsoft.com/office/drawing/2014/main" id="{77B4066D-ADFC-21E3-3142-91D1FDF64151}"/>
              </a:ext>
            </a:extLst>
          </p:cNvPr>
          <p:cNvSpPr/>
          <p:nvPr/>
        </p:nvSpPr>
        <p:spPr>
          <a:xfrm>
            <a:off x="575469" y="1376362"/>
            <a:ext cx="11041062"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A4FAFE40-C370-F6C1-D168-EA8519720607}"/>
              </a:ext>
            </a:extLst>
          </p:cNvPr>
          <p:cNvSpPr/>
          <p:nvPr/>
        </p:nvSpPr>
        <p:spPr>
          <a:xfrm>
            <a:off x="575469" y="1376362"/>
            <a:ext cx="5520531"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164" name="Picture 20" descr="Firebase | Google's Mobile and Web App Development Platform">
            <a:extLst>
              <a:ext uri="{FF2B5EF4-FFF2-40B4-BE49-F238E27FC236}">
                <a16:creationId xmlns:a16="http://schemas.microsoft.com/office/drawing/2014/main" id="{C0FB3BEC-BFAA-CC1D-AEAE-0EF508A7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43" y="2062655"/>
            <a:ext cx="1226156" cy="1226156"/>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F1D01948-E2EE-B90D-C809-D09763AB2240}"/>
              </a:ext>
            </a:extLst>
          </p:cNvPr>
          <p:cNvSpPr txBox="1"/>
          <p:nvPr/>
        </p:nvSpPr>
        <p:spPr>
          <a:xfrm>
            <a:off x="617538" y="1430822"/>
            <a:ext cx="1452166" cy="461665"/>
          </a:xfrm>
          <a:prstGeom prst="rect">
            <a:avLst/>
          </a:prstGeom>
          <a:noFill/>
        </p:spPr>
        <p:txBody>
          <a:bodyPr wrap="square" rtlCol="0">
            <a:spAutoFit/>
          </a:bodyPr>
          <a:lstStyle/>
          <a:p>
            <a:r>
              <a:rPr lang="es-ES" sz="2400" b="1" dirty="0"/>
              <a:t>Back-</a:t>
            </a:r>
            <a:r>
              <a:rPr lang="es-ES" sz="2400" b="1" dirty="0" err="1"/>
              <a:t>End</a:t>
            </a:r>
            <a:endParaRPr lang="es-CL" sz="2400" b="1" dirty="0"/>
          </a:p>
        </p:txBody>
      </p:sp>
      <p:cxnSp>
        <p:nvCxnSpPr>
          <p:cNvPr id="28" name="Conector recto 27">
            <a:extLst>
              <a:ext uri="{FF2B5EF4-FFF2-40B4-BE49-F238E27FC236}">
                <a16:creationId xmlns:a16="http://schemas.microsoft.com/office/drawing/2014/main" id="{2C49FC6D-BD36-8A1A-FDA3-82F71F955AF1}"/>
              </a:ext>
            </a:extLst>
          </p:cNvPr>
          <p:cNvCxnSpPr>
            <a:cxnSpLocks/>
            <a:stCxn id="24" idx="1"/>
            <a:endCxn id="19" idx="3"/>
          </p:cNvCxnSpPr>
          <p:nvPr/>
        </p:nvCxnSpPr>
        <p:spPr>
          <a:xfrm>
            <a:off x="575469" y="3592513"/>
            <a:ext cx="11041062" cy="0"/>
          </a:xfrm>
          <a:prstGeom prst="line">
            <a:avLst/>
          </a:prstGeom>
          <a:ln>
            <a:solidFill>
              <a:srgbClr val="008080"/>
            </a:solidFill>
          </a:ln>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3FA5D080-69C3-3F34-9FD8-2492EA931859}"/>
              </a:ext>
            </a:extLst>
          </p:cNvPr>
          <p:cNvSpPr txBox="1"/>
          <p:nvPr/>
        </p:nvSpPr>
        <p:spPr>
          <a:xfrm>
            <a:off x="617538" y="3656311"/>
            <a:ext cx="1452166" cy="461665"/>
          </a:xfrm>
          <a:prstGeom prst="rect">
            <a:avLst/>
          </a:prstGeom>
          <a:noFill/>
        </p:spPr>
        <p:txBody>
          <a:bodyPr wrap="square" rtlCol="0">
            <a:spAutoFit/>
          </a:bodyPr>
          <a:lstStyle/>
          <a:p>
            <a:r>
              <a:rPr lang="es-ES" sz="2400" b="1" dirty="0"/>
              <a:t>Front-</a:t>
            </a:r>
            <a:r>
              <a:rPr lang="es-ES" sz="2400" b="1" dirty="0" err="1"/>
              <a:t>End</a:t>
            </a:r>
            <a:endParaRPr lang="es-CL" sz="2400" b="1" dirty="0"/>
          </a:p>
        </p:txBody>
      </p:sp>
      <p:pic>
        <p:nvPicPr>
          <p:cNvPr id="44" name="Imagen 43">
            <a:extLst>
              <a:ext uri="{FF2B5EF4-FFF2-40B4-BE49-F238E27FC236}">
                <a16:creationId xmlns:a16="http://schemas.microsoft.com/office/drawing/2014/main" id="{11A135EC-DA13-65C6-9008-DC345ACB4A03}"/>
              </a:ext>
            </a:extLst>
          </p:cNvPr>
          <p:cNvPicPr>
            <a:picLocks noChangeAspect="1"/>
          </p:cNvPicPr>
          <p:nvPr/>
        </p:nvPicPr>
        <p:blipFill>
          <a:blip r:embed="rId5"/>
          <a:stretch>
            <a:fillRect/>
          </a:stretch>
        </p:blipFill>
        <p:spPr>
          <a:xfrm>
            <a:off x="2364437" y="4134057"/>
            <a:ext cx="1431132" cy="1431132"/>
          </a:xfrm>
          <a:prstGeom prst="rect">
            <a:avLst/>
          </a:prstGeom>
        </p:spPr>
      </p:pic>
      <p:pic>
        <p:nvPicPr>
          <p:cNvPr id="45" name="Imagen 44">
            <a:extLst>
              <a:ext uri="{FF2B5EF4-FFF2-40B4-BE49-F238E27FC236}">
                <a16:creationId xmlns:a16="http://schemas.microsoft.com/office/drawing/2014/main" id="{9435A10E-F3BE-F269-8204-E7EC3F8C1103}"/>
              </a:ext>
            </a:extLst>
          </p:cNvPr>
          <p:cNvPicPr>
            <a:picLocks noChangeAspect="1"/>
          </p:cNvPicPr>
          <p:nvPr/>
        </p:nvPicPr>
        <p:blipFill>
          <a:blip r:embed="rId6"/>
          <a:stretch>
            <a:fillRect/>
          </a:stretch>
        </p:blipFill>
        <p:spPr>
          <a:xfrm>
            <a:off x="7976187" y="2006603"/>
            <a:ext cx="1338261" cy="1338261"/>
          </a:xfrm>
          <a:prstGeom prst="rect">
            <a:avLst/>
          </a:prstGeom>
        </p:spPr>
      </p:pic>
      <p:sp>
        <p:nvSpPr>
          <p:cNvPr id="46" name="CuadroTexto 45">
            <a:extLst>
              <a:ext uri="{FF2B5EF4-FFF2-40B4-BE49-F238E27FC236}">
                <a16:creationId xmlns:a16="http://schemas.microsoft.com/office/drawing/2014/main" id="{CD063CAB-2835-F1CF-296C-AC875DD834DB}"/>
              </a:ext>
            </a:extLst>
          </p:cNvPr>
          <p:cNvSpPr txBox="1"/>
          <p:nvPr/>
        </p:nvSpPr>
        <p:spPr>
          <a:xfrm>
            <a:off x="6096000" y="1418125"/>
            <a:ext cx="3670300" cy="461665"/>
          </a:xfrm>
          <a:prstGeom prst="rect">
            <a:avLst/>
          </a:prstGeom>
          <a:noFill/>
        </p:spPr>
        <p:txBody>
          <a:bodyPr wrap="square" rtlCol="0">
            <a:spAutoFit/>
          </a:bodyPr>
          <a:lstStyle/>
          <a:p>
            <a:r>
              <a:rPr lang="es-ES" sz="2400" b="1" dirty="0"/>
              <a:t>Controlador de versiones</a:t>
            </a:r>
            <a:endParaRPr lang="es-CL" sz="2400" b="1" dirty="0"/>
          </a:p>
        </p:txBody>
      </p:sp>
      <p:sp>
        <p:nvSpPr>
          <p:cNvPr id="47" name="CuadroTexto 46">
            <a:extLst>
              <a:ext uri="{FF2B5EF4-FFF2-40B4-BE49-F238E27FC236}">
                <a16:creationId xmlns:a16="http://schemas.microsoft.com/office/drawing/2014/main" id="{D954C42F-6CF8-7CDD-4CC3-A9BC386370FF}"/>
              </a:ext>
            </a:extLst>
          </p:cNvPr>
          <p:cNvSpPr txBox="1"/>
          <p:nvPr/>
        </p:nvSpPr>
        <p:spPr>
          <a:xfrm>
            <a:off x="6141037" y="3626149"/>
            <a:ext cx="3670300" cy="461665"/>
          </a:xfrm>
          <a:prstGeom prst="rect">
            <a:avLst/>
          </a:prstGeom>
          <a:noFill/>
        </p:spPr>
        <p:txBody>
          <a:bodyPr wrap="square" rtlCol="0">
            <a:spAutoFit/>
          </a:bodyPr>
          <a:lstStyle/>
          <a:p>
            <a:r>
              <a:rPr lang="es-ES" sz="2400" b="1" dirty="0"/>
              <a:t>Entornos de desarrollo</a:t>
            </a:r>
            <a:endParaRPr lang="es-CL" sz="2400" b="1" dirty="0"/>
          </a:p>
        </p:txBody>
      </p:sp>
      <p:pic>
        <p:nvPicPr>
          <p:cNvPr id="6178" name="Picture 34">
            <a:extLst>
              <a:ext uri="{FF2B5EF4-FFF2-40B4-BE49-F238E27FC236}">
                <a16:creationId xmlns:a16="http://schemas.microsoft.com/office/drawing/2014/main" id="{489BB1B3-3E7C-EB9D-886E-C044CE26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022" y="4246278"/>
            <a:ext cx="1206690" cy="120669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8F63208-CB82-55DE-F5D8-35D055767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1055" y="4021836"/>
            <a:ext cx="1431132" cy="1431132"/>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5C552C0-90E8-55FA-00DC-260C7CC7B699}"/>
              </a:ext>
            </a:extLst>
          </p:cNvPr>
          <p:cNvPicPr>
            <a:picLocks noChangeAspect="1"/>
          </p:cNvPicPr>
          <p:nvPr/>
        </p:nvPicPr>
        <p:blipFill>
          <a:blip r:embed="rId9"/>
          <a:stretch>
            <a:fillRect/>
          </a:stretch>
        </p:blipFill>
        <p:spPr>
          <a:xfrm>
            <a:off x="4032442" y="2463727"/>
            <a:ext cx="731544" cy="731544"/>
          </a:xfrm>
          <a:prstGeom prst="rect">
            <a:avLst/>
          </a:prstGeom>
        </p:spPr>
      </p:pic>
      <p:pic>
        <p:nvPicPr>
          <p:cNvPr id="53" name="Imagen 52">
            <a:extLst>
              <a:ext uri="{FF2B5EF4-FFF2-40B4-BE49-F238E27FC236}">
                <a16:creationId xmlns:a16="http://schemas.microsoft.com/office/drawing/2014/main" id="{E8BBB10D-64FE-A4EB-2BED-CF20667037CB}"/>
              </a:ext>
            </a:extLst>
          </p:cNvPr>
          <p:cNvPicPr>
            <a:picLocks noChangeAspect="1"/>
          </p:cNvPicPr>
          <p:nvPr/>
        </p:nvPicPr>
        <p:blipFill>
          <a:blip r:embed="rId10"/>
          <a:stretch>
            <a:fillRect/>
          </a:stretch>
        </p:blipFill>
        <p:spPr>
          <a:xfrm>
            <a:off x="2178242" y="2462304"/>
            <a:ext cx="731544" cy="731544"/>
          </a:xfrm>
          <a:prstGeom prst="rect">
            <a:avLst/>
          </a:prstGeom>
        </p:spPr>
      </p:pic>
      <p:pic>
        <p:nvPicPr>
          <p:cNvPr id="55" name="Imagen 54">
            <a:extLst>
              <a:ext uri="{FF2B5EF4-FFF2-40B4-BE49-F238E27FC236}">
                <a16:creationId xmlns:a16="http://schemas.microsoft.com/office/drawing/2014/main" id="{94E7481D-C3FF-1B7C-8EB0-B693CAAAA306}"/>
              </a:ext>
            </a:extLst>
          </p:cNvPr>
          <p:cNvPicPr>
            <a:picLocks noChangeAspect="1"/>
          </p:cNvPicPr>
          <p:nvPr/>
        </p:nvPicPr>
        <p:blipFill>
          <a:blip r:embed="rId11"/>
          <a:stretch>
            <a:fillRect/>
          </a:stretch>
        </p:blipFill>
        <p:spPr>
          <a:xfrm>
            <a:off x="3105342" y="2462304"/>
            <a:ext cx="731544" cy="731544"/>
          </a:xfrm>
          <a:prstGeom prst="rect">
            <a:avLst/>
          </a:prstGeom>
        </p:spPr>
      </p:pic>
      <p:pic>
        <p:nvPicPr>
          <p:cNvPr id="1028" name="Picture 4" descr="Logo google cloud icon vector PNG | SimilarPNG">
            <a:extLst>
              <a:ext uri="{FF2B5EF4-FFF2-40B4-BE49-F238E27FC236}">
                <a16:creationId xmlns:a16="http://schemas.microsoft.com/office/drawing/2014/main" id="{40CA0F0C-16A3-C4A7-886D-4F86D2C780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0998" y="2510530"/>
            <a:ext cx="776075" cy="6350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D59CE18-157F-E908-1836-A7E84A8E2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2243159397"/>
      </p:ext>
    </p:extLst>
  </p:cSld>
  <p:clrMapOvr>
    <a:masterClrMapping/>
  </p:clrMapOvr>
</p:sld>
</file>

<file path=ppt/theme/theme1.xml><?xml version="1.0" encoding="utf-8"?>
<a:theme xmlns:a="http://schemas.openxmlformats.org/drawingml/2006/main" name="Personalizar">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2115</TotalTime>
  <Words>806</Words>
  <Application>Microsoft Office PowerPoint</Application>
  <PresentationFormat>Panorámica</PresentationFormat>
  <Paragraphs>100</Paragraphs>
  <Slides>14</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Aptos</vt:lpstr>
      <vt:lpstr>Arial</vt:lpstr>
      <vt:lpstr>Calibri</vt:lpstr>
      <vt:lpstr>Calibri Light</vt:lpstr>
      <vt:lpstr>Wingdings</vt:lpstr>
      <vt:lpstr>Personalizar</vt:lpstr>
      <vt:lpstr>Proyecto pEThub</vt:lpstr>
      <vt:lpstr>Integrantes</vt:lpstr>
      <vt:lpstr>DESCRIPCIÓN DEL PROYECTO</vt:lpstr>
      <vt:lpstr>Objetivo general</vt:lpstr>
      <vt:lpstr>Alcance</vt:lpstr>
      <vt:lpstr>requerimientos</vt:lpstr>
      <vt:lpstr>Metodología de trabajo</vt:lpstr>
      <vt:lpstr>Modelo de datos</vt:lpstr>
      <vt:lpstr>Tecnologías USADAS</vt:lpstr>
      <vt:lpstr>Diagrama de arquitectura</vt:lpstr>
      <vt:lpstr>DEMOSTRACIÓN DEL PROYECTO</vt:lpstr>
      <vt:lpstr>Futuras actualizaciones</vt:lpstr>
      <vt:lpstr>Conclusiones</vt:lpstr>
      <vt:lpstr>Preguntas comisión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Hernán Mauricio</dc:creator>
  <cp:lastModifiedBy>Hernán Mauricio</cp:lastModifiedBy>
  <cp:revision>22</cp:revision>
  <dcterms:created xsi:type="dcterms:W3CDTF">2025-11-29T16:58:19Z</dcterms:created>
  <dcterms:modified xsi:type="dcterms:W3CDTF">2025-12-02T00:43:29Z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